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5"/>
  </p:sldMasterIdLst>
  <p:notesMasterIdLst>
    <p:notesMasterId r:id="rId26"/>
  </p:notesMasterIdLst>
  <p:handoutMasterIdLst>
    <p:handoutMasterId r:id="rId27"/>
  </p:handoutMasterIdLst>
  <p:sldIdLst>
    <p:sldId id="385" r:id="rId6"/>
    <p:sldId id="322" r:id="rId7"/>
    <p:sldId id="331" r:id="rId8"/>
    <p:sldId id="367" r:id="rId9"/>
    <p:sldId id="333" r:id="rId10"/>
    <p:sldId id="334" r:id="rId11"/>
    <p:sldId id="374" r:id="rId12"/>
    <p:sldId id="375" r:id="rId13"/>
    <p:sldId id="376" r:id="rId14"/>
    <p:sldId id="343" r:id="rId15"/>
    <p:sldId id="378" r:id="rId16"/>
    <p:sldId id="345" r:id="rId17"/>
    <p:sldId id="346" r:id="rId18"/>
    <p:sldId id="347" r:id="rId19"/>
    <p:sldId id="348" r:id="rId20"/>
    <p:sldId id="386" r:id="rId21"/>
    <p:sldId id="379" r:id="rId22"/>
    <p:sldId id="383" r:id="rId23"/>
    <p:sldId id="384" r:id="rId24"/>
    <p:sldId id="304" r:id="rId25"/>
  </p:sldIdLst>
  <p:sldSz cx="12192000" cy="6858000"/>
  <p:notesSz cx="7010400" cy="9296400"/>
  <p:custDataLst>
    <p:tags r:id="rId28"/>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B76"/>
    <a:srgbClr val="0033CC"/>
    <a:srgbClr val="7030A0"/>
    <a:srgbClr val="660066"/>
    <a:srgbClr val="777777"/>
    <a:srgbClr val="FF3300"/>
    <a:srgbClr val="000066"/>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F6224F-9A25-4A16-A62E-D531BCAEF465}" v="1" dt="2025-01-16T20:54:54.9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74" autoAdjust="0"/>
    <p:restoredTop sz="73494" autoAdjust="0"/>
  </p:normalViewPr>
  <p:slideViewPr>
    <p:cSldViewPr>
      <p:cViewPr varScale="1">
        <p:scale>
          <a:sx n="79" d="100"/>
          <a:sy n="79" d="100"/>
        </p:scale>
        <p:origin x="1692" y="90"/>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3174" y="102"/>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gs" Target="tags/tag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viewProps" Target="viewProp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6888" cy="463550"/>
          </a:xfrm>
          <a:prstGeom prst="rect">
            <a:avLst/>
          </a:prstGeom>
        </p:spPr>
        <p:txBody>
          <a:bodyPr vert="horz" lIns="92216" tIns="46108" rIns="92216" bIns="46108" rtlCol="0"/>
          <a:lstStyle>
            <a:lvl1pPr algn="l">
              <a:defRPr sz="1200"/>
            </a:lvl1pPr>
          </a:lstStyle>
          <a:p>
            <a:pPr>
              <a:defRPr/>
            </a:pPr>
            <a:endParaRPr lang="en-US"/>
          </a:p>
        </p:txBody>
      </p:sp>
      <p:sp>
        <p:nvSpPr>
          <p:cNvPr id="3" name="Date Placeholder 2"/>
          <p:cNvSpPr>
            <a:spLocks noGrp="1"/>
          </p:cNvSpPr>
          <p:nvPr>
            <p:ph type="dt" sz="quarter" idx="1"/>
          </p:nvPr>
        </p:nvSpPr>
        <p:spPr>
          <a:xfrm>
            <a:off x="3971926" y="1"/>
            <a:ext cx="3036888" cy="463550"/>
          </a:xfrm>
          <a:prstGeom prst="rect">
            <a:avLst/>
          </a:prstGeom>
        </p:spPr>
        <p:txBody>
          <a:bodyPr vert="horz" lIns="92216" tIns="46108" rIns="92216" bIns="46108" rtlCol="0"/>
          <a:lstStyle>
            <a:lvl1pPr algn="r">
              <a:defRPr sz="1200"/>
            </a:lvl1pPr>
          </a:lstStyle>
          <a:p>
            <a:pPr>
              <a:defRPr/>
            </a:pPr>
            <a:fld id="{791F2B8B-41AB-49D6-A509-876D23143905}" type="datetimeFigureOut">
              <a:rPr lang="en-US"/>
              <a:pPr>
                <a:defRPr/>
              </a:pPr>
              <a:t>1/22/2025</a:t>
            </a:fld>
            <a:endParaRPr lang="en-US"/>
          </a:p>
        </p:txBody>
      </p:sp>
      <p:sp>
        <p:nvSpPr>
          <p:cNvPr id="4" name="Footer Placeholder 3"/>
          <p:cNvSpPr>
            <a:spLocks noGrp="1"/>
          </p:cNvSpPr>
          <p:nvPr>
            <p:ph type="ftr" sz="quarter" idx="2"/>
          </p:nvPr>
        </p:nvSpPr>
        <p:spPr>
          <a:xfrm>
            <a:off x="1" y="8831263"/>
            <a:ext cx="3036888" cy="463550"/>
          </a:xfrm>
          <a:prstGeom prst="rect">
            <a:avLst/>
          </a:prstGeom>
        </p:spPr>
        <p:txBody>
          <a:bodyPr vert="horz" lIns="92216" tIns="46108" rIns="92216" bIns="46108"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71926" y="8831263"/>
            <a:ext cx="3036888" cy="463550"/>
          </a:xfrm>
          <a:prstGeom prst="rect">
            <a:avLst/>
          </a:prstGeom>
        </p:spPr>
        <p:txBody>
          <a:bodyPr vert="horz" lIns="92216" tIns="46108" rIns="92216" bIns="46108" rtlCol="0" anchor="b"/>
          <a:lstStyle>
            <a:lvl1pPr algn="r">
              <a:defRPr sz="1200"/>
            </a:lvl1pPr>
          </a:lstStyle>
          <a:p>
            <a:pPr>
              <a:defRPr/>
            </a:pPr>
            <a:fld id="{E12F752A-1781-4C7A-ACB7-92137CFCA3E5}" type="slidenum">
              <a:rPr lang="en-US"/>
              <a:pPr>
                <a:defRPr/>
              </a:pPr>
              <a:t>‹#›</a:t>
            </a:fld>
            <a:endParaRPr lang="en-US"/>
          </a:p>
        </p:txBody>
      </p:sp>
    </p:spTree>
    <p:extLst>
      <p:ext uri="{BB962C8B-B14F-4D97-AF65-F5344CB8AC3E}">
        <p14:creationId xmlns:p14="http://schemas.microsoft.com/office/powerpoint/2010/main" val="7030074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1"/>
            <a:ext cx="3036888" cy="463550"/>
          </a:xfrm>
          <a:prstGeom prst="rect">
            <a:avLst/>
          </a:prstGeom>
          <a:noFill/>
          <a:ln w="9525">
            <a:noFill/>
            <a:miter lim="800000"/>
            <a:headEnd/>
            <a:tailEnd/>
          </a:ln>
          <a:effectLst/>
        </p:spPr>
        <p:txBody>
          <a:bodyPr vert="horz" wrap="square" lIns="93156" tIns="46578" rIns="93156" bIns="46578" numCol="1" anchor="t" anchorCtr="0" compatLnSpc="1">
            <a:prstTxWarp prst="textNoShape">
              <a:avLst/>
            </a:prstTxWarp>
          </a:bodyPr>
          <a:lstStyle>
            <a:lvl1pPr defTabSz="932266">
              <a:defRPr sz="1200">
                <a:cs typeface="+mn-cs"/>
              </a:defRPr>
            </a:lvl1pPr>
          </a:lstStyle>
          <a:p>
            <a:pPr>
              <a:defRPr/>
            </a:pPr>
            <a:endParaRPr lang="en-US"/>
          </a:p>
        </p:txBody>
      </p:sp>
      <p:sp>
        <p:nvSpPr>
          <p:cNvPr id="5123" name="Rectangle 3"/>
          <p:cNvSpPr>
            <a:spLocks noGrp="1" noChangeArrowheads="1"/>
          </p:cNvSpPr>
          <p:nvPr>
            <p:ph type="dt" idx="1"/>
          </p:nvPr>
        </p:nvSpPr>
        <p:spPr bwMode="auto">
          <a:xfrm>
            <a:off x="3971926" y="1"/>
            <a:ext cx="3036888" cy="463550"/>
          </a:xfrm>
          <a:prstGeom prst="rect">
            <a:avLst/>
          </a:prstGeom>
          <a:noFill/>
          <a:ln w="9525">
            <a:noFill/>
            <a:miter lim="800000"/>
            <a:headEnd/>
            <a:tailEnd/>
          </a:ln>
          <a:effectLst/>
        </p:spPr>
        <p:txBody>
          <a:bodyPr vert="horz" wrap="square" lIns="93156" tIns="46578" rIns="93156" bIns="46578" numCol="1" anchor="t" anchorCtr="0" compatLnSpc="1">
            <a:prstTxWarp prst="textNoShape">
              <a:avLst/>
            </a:prstTxWarp>
          </a:bodyPr>
          <a:lstStyle>
            <a:lvl1pPr algn="r" defTabSz="932266">
              <a:defRPr sz="1200">
                <a:cs typeface="+mn-cs"/>
              </a:defRPr>
            </a:lvl1pPr>
          </a:lstStyle>
          <a:p>
            <a:pPr>
              <a:defRPr/>
            </a:pPr>
            <a:endParaRPr lang="en-US"/>
          </a:p>
        </p:txBody>
      </p:sp>
      <p:sp>
        <p:nvSpPr>
          <p:cNvPr id="36868" name="Rectangle 4"/>
          <p:cNvSpPr>
            <a:spLocks noGrp="1" noRot="1" noChangeAspect="1" noChangeArrowheads="1" noTextEdit="1"/>
          </p:cNvSpPr>
          <p:nvPr>
            <p:ph type="sldImg" idx="2"/>
          </p:nvPr>
        </p:nvSpPr>
        <p:spPr bwMode="auto">
          <a:xfrm>
            <a:off x="406400" y="698500"/>
            <a:ext cx="6197600" cy="348615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701676" y="4416426"/>
            <a:ext cx="5607050" cy="4181475"/>
          </a:xfrm>
          <a:prstGeom prst="rect">
            <a:avLst/>
          </a:prstGeom>
          <a:noFill/>
          <a:ln w="9525">
            <a:noFill/>
            <a:miter lim="800000"/>
            <a:headEnd/>
            <a:tailEnd/>
          </a:ln>
          <a:effectLst/>
        </p:spPr>
        <p:txBody>
          <a:bodyPr vert="horz" wrap="square" lIns="93156" tIns="46578" rIns="93156" bIns="4657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1" y="8831263"/>
            <a:ext cx="3036888" cy="463550"/>
          </a:xfrm>
          <a:prstGeom prst="rect">
            <a:avLst/>
          </a:prstGeom>
          <a:noFill/>
          <a:ln w="9525">
            <a:noFill/>
            <a:miter lim="800000"/>
            <a:headEnd/>
            <a:tailEnd/>
          </a:ln>
          <a:effectLst/>
        </p:spPr>
        <p:txBody>
          <a:bodyPr vert="horz" wrap="square" lIns="93156" tIns="46578" rIns="93156" bIns="46578" numCol="1" anchor="b" anchorCtr="0" compatLnSpc="1">
            <a:prstTxWarp prst="textNoShape">
              <a:avLst/>
            </a:prstTxWarp>
          </a:bodyPr>
          <a:lstStyle>
            <a:lvl1pPr defTabSz="932266">
              <a:defRPr sz="1200">
                <a:cs typeface="+mn-cs"/>
              </a:defRPr>
            </a:lvl1pPr>
          </a:lstStyle>
          <a:p>
            <a:pPr>
              <a:defRPr/>
            </a:pPr>
            <a:endParaRPr lang="en-US"/>
          </a:p>
        </p:txBody>
      </p:sp>
      <p:sp>
        <p:nvSpPr>
          <p:cNvPr id="5127" name="Rectangle 7"/>
          <p:cNvSpPr>
            <a:spLocks noGrp="1" noChangeArrowheads="1"/>
          </p:cNvSpPr>
          <p:nvPr>
            <p:ph type="sldNum" sz="quarter" idx="5"/>
          </p:nvPr>
        </p:nvSpPr>
        <p:spPr bwMode="auto">
          <a:xfrm>
            <a:off x="3971926" y="8831263"/>
            <a:ext cx="3036888" cy="463550"/>
          </a:xfrm>
          <a:prstGeom prst="rect">
            <a:avLst/>
          </a:prstGeom>
          <a:noFill/>
          <a:ln w="9525">
            <a:noFill/>
            <a:miter lim="800000"/>
            <a:headEnd/>
            <a:tailEnd/>
          </a:ln>
          <a:effectLst/>
        </p:spPr>
        <p:txBody>
          <a:bodyPr vert="horz" wrap="square" lIns="93156" tIns="46578" rIns="93156" bIns="46578" numCol="1" anchor="b" anchorCtr="0" compatLnSpc="1">
            <a:prstTxWarp prst="textNoShape">
              <a:avLst/>
            </a:prstTxWarp>
          </a:bodyPr>
          <a:lstStyle>
            <a:lvl1pPr algn="r" defTabSz="932266">
              <a:defRPr sz="1200">
                <a:cs typeface="+mn-cs"/>
              </a:defRPr>
            </a:lvl1pPr>
          </a:lstStyle>
          <a:p>
            <a:pPr>
              <a:defRPr/>
            </a:pPr>
            <a:fld id="{91F9D9A5-172F-4D4B-9118-9F278AA03784}" type="slidenum">
              <a:rPr lang="en-US"/>
              <a:pPr>
                <a:defRPr/>
              </a:pPr>
              <a:t>‹#›</a:t>
            </a:fld>
            <a:endParaRPr lang="en-US"/>
          </a:p>
        </p:txBody>
      </p:sp>
    </p:spTree>
    <p:extLst>
      <p:ext uri="{BB962C8B-B14F-4D97-AF65-F5344CB8AC3E}">
        <p14:creationId xmlns:p14="http://schemas.microsoft.com/office/powerpoint/2010/main" val="1549978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xfrm>
            <a:off x="342900" y="676275"/>
            <a:ext cx="6248400" cy="3514725"/>
          </a:xfrm>
          <a:noFill/>
          <a:ln>
            <a:solidFill>
              <a:srgbClr val="000000"/>
            </a:solidFill>
            <a:miter lim="800000"/>
            <a:headEnd/>
            <a:tailEnd/>
          </a:ln>
        </p:spPr>
      </p:sp>
      <p:sp>
        <p:nvSpPr>
          <p:cNvPr id="4608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b="1" dirty="0"/>
              <a:t>Select Note Pages contain instruction comments to assist with your presentation.</a:t>
            </a:r>
          </a:p>
          <a:p>
            <a:endParaRPr lang="en-US" b="1" dirty="0"/>
          </a:p>
          <a:p>
            <a:r>
              <a:rPr lang="en-US" b="1" dirty="0"/>
              <a:t>This Standard Training Package (STP) is current as of January 2025. </a:t>
            </a:r>
            <a:r>
              <a:rPr lang="en-US" sz="1000" b="1" dirty="0"/>
              <a:t>To ensure this is the most current version, please go to https://tjaglcs.army.mil/  and locate the STPs within the "Training" area/box of the </a:t>
            </a:r>
            <a:r>
              <a:rPr lang="en-US" sz="1000" b="1" dirty="0" err="1"/>
              <a:t>tjaglcs</a:t>
            </a:r>
            <a:r>
              <a:rPr lang="en-US" sz="1000" b="1" dirty="0"/>
              <a:t> site.</a:t>
            </a:r>
          </a:p>
        </p:txBody>
      </p:sp>
    </p:spTree>
    <p:extLst>
      <p:ext uri="{BB962C8B-B14F-4D97-AF65-F5344CB8AC3E}">
        <p14:creationId xmlns:p14="http://schemas.microsoft.com/office/powerpoint/2010/main" val="13787400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1050925" y="369888"/>
            <a:ext cx="4754563" cy="2674937"/>
          </a:xfrm>
          <a:ln/>
        </p:spPr>
      </p:sp>
      <p:sp>
        <p:nvSpPr>
          <p:cNvPr id="52227" name="Rectangle 3"/>
          <p:cNvSpPr>
            <a:spLocks noGrp="1" noChangeArrowheads="1"/>
          </p:cNvSpPr>
          <p:nvPr>
            <p:ph type="body" idx="1"/>
          </p:nvPr>
        </p:nvSpPr>
        <p:spPr>
          <a:xfrm>
            <a:off x="701676" y="3348038"/>
            <a:ext cx="5607050" cy="5249862"/>
          </a:xfrm>
          <a:noFill/>
          <a:ln/>
        </p:spPr>
        <p:txBody>
          <a:bodyPr/>
          <a:lstStyle/>
          <a:p>
            <a:pPr eaLnBrk="1" hangingPunct="1">
              <a:buFontTx/>
              <a:buChar char="•"/>
            </a:pPr>
            <a:r>
              <a:rPr lang="en-US" b="1" dirty="0"/>
              <a:t> Instructor Comments:</a:t>
            </a:r>
          </a:p>
          <a:p>
            <a:pPr eaLnBrk="1" hangingPunct="1">
              <a:buFontTx/>
              <a:buChar char="•"/>
            </a:pPr>
            <a:endParaRPr lang="en-US" dirty="0"/>
          </a:p>
          <a:p>
            <a:pPr eaLnBrk="1" hangingPunct="1">
              <a:buFontTx/>
              <a:buChar char="•"/>
            </a:pPr>
            <a:r>
              <a:rPr lang="en-US" dirty="0"/>
              <a:t> Administrative investigations and boards of officers must be appointed in</a:t>
            </a:r>
            <a:r>
              <a:rPr lang="en-US" baseline="0" dirty="0"/>
              <a:t> writing; preliminary inquiries may, but are not required to be appointed in writing.  </a:t>
            </a:r>
            <a:r>
              <a:rPr lang="en-US" dirty="0"/>
              <a:t>Written appointment orders reduce any risk of misunderstanding on the intended scope of the investigation.  Administrative</a:t>
            </a:r>
            <a:r>
              <a:rPr lang="en-US" baseline="0" dirty="0"/>
              <a:t> i</a:t>
            </a:r>
            <a:r>
              <a:rPr lang="en-US" dirty="0"/>
              <a:t>nvestigations and boards may be appointed orally initially to ensure</a:t>
            </a:r>
            <a:r>
              <a:rPr lang="en-US" baseline="0" dirty="0"/>
              <a:t> facts are properly ascertained, documented, and preserved</a:t>
            </a:r>
            <a:r>
              <a:rPr lang="en-US" dirty="0"/>
              <a:t>, but must be later confirmed in writing.  AR 15-6, paragraph 2-2.</a:t>
            </a:r>
          </a:p>
          <a:p>
            <a:pPr eaLnBrk="1" hangingPunct="1">
              <a:buFontTx/>
              <a:buChar char="•"/>
            </a:pPr>
            <a:endParaRPr lang="en-US" dirty="0"/>
          </a:p>
          <a:p>
            <a:pPr eaLnBrk="1" hangingPunct="1">
              <a:buFontTx/>
              <a:buChar char="•"/>
            </a:pPr>
            <a:r>
              <a:rPr lang="en-US" dirty="0"/>
              <a:t> Judge advocates most often draft the memorandum of appointment for the appointing authority.  If not, they should be providing guidance for whomever is drafting the document. The memorandum should provide enough detailed guidance so the investigating officer is clear on what he or she is to accomplish.  The scope should be what the appointing authority needs to know in order to make a decision.</a:t>
            </a:r>
          </a:p>
          <a:p>
            <a:pPr eaLnBrk="1" hangingPunct="1">
              <a:buFontTx/>
              <a:buChar char="•"/>
            </a:pPr>
            <a:endParaRPr lang="en-US" dirty="0"/>
          </a:p>
          <a:p>
            <a:pPr eaLnBrk="1" hangingPunct="1">
              <a:buFontTx/>
              <a:buChar char="•"/>
            </a:pPr>
            <a:r>
              <a:rPr lang="en-US" dirty="0"/>
              <a:t> Special instructions can include the requirement to provide an unclassified version of the report of investigation to facilitate its release to the media, Congress, or pursuant to a Freedom of Information Act request, or the preparation of periodic updates during the investigation so the command remains informed.</a:t>
            </a:r>
          </a:p>
        </p:txBody>
      </p:sp>
    </p:spTree>
    <p:extLst>
      <p:ext uri="{BB962C8B-B14F-4D97-AF65-F5344CB8AC3E}">
        <p14:creationId xmlns:p14="http://schemas.microsoft.com/office/powerpoint/2010/main" val="21059302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xfrm>
            <a:off x="955675" y="288925"/>
            <a:ext cx="4819650" cy="2711450"/>
          </a:xfrm>
          <a:ln/>
        </p:spPr>
      </p:sp>
      <p:sp>
        <p:nvSpPr>
          <p:cNvPr id="79875" name="Rectangle 3"/>
          <p:cNvSpPr>
            <a:spLocks noGrp="1" noChangeArrowheads="1"/>
          </p:cNvSpPr>
          <p:nvPr>
            <p:ph type="body" idx="1"/>
          </p:nvPr>
        </p:nvSpPr>
        <p:spPr>
          <a:xfrm>
            <a:off x="688760" y="3224168"/>
            <a:ext cx="5503853" cy="5244353"/>
          </a:xfrm>
          <a:noFill/>
          <a:ln/>
        </p:spPr>
        <p:txBody>
          <a:bodyPr>
            <a:normAutofit fontScale="55000" lnSpcReduction="20000"/>
          </a:bodyPr>
          <a:lstStyle/>
          <a:p>
            <a:pPr eaLnBrk="1" hangingPunct="1">
              <a:buFontTx/>
              <a:buChar char="•"/>
            </a:pPr>
            <a:r>
              <a:rPr lang="en-US" b="1" dirty="0"/>
              <a:t> Instructor Comments:</a:t>
            </a:r>
          </a:p>
          <a:p>
            <a:pPr eaLnBrk="1" hangingPunct="1">
              <a:buFontTx/>
              <a:buChar char="•"/>
            </a:pPr>
            <a:endParaRPr lang="en-US" b="1" dirty="0"/>
          </a:p>
          <a:p>
            <a:pPr eaLnBrk="1" hangingPunct="1">
              <a:buFontTx/>
              <a:buChar char="•"/>
            </a:pPr>
            <a:r>
              <a:rPr lang="en-US" b="1" dirty="0"/>
              <a:t> </a:t>
            </a:r>
            <a:r>
              <a:rPr lang="en-US" dirty="0"/>
              <a:t>The appointment of the AR 15-6 officer should not usually be a duty roster type appointment.  Only the best officers and GS 11 and higher DA civilian employees should be conducting these investigations.  </a:t>
            </a:r>
          </a:p>
          <a:p>
            <a:pPr eaLnBrk="1" hangingPunct="1">
              <a:buFontTx/>
              <a:buChar char="•"/>
            </a:pPr>
            <a:r>
              <a:rPr lang="en-US" dirty="0"/>
              <a:t> Special expertise should be considered where appropriate.  For example, the investigating officer conducting a legal investigation of an aviation accident should be a pilot.  </a:t>
            </a:r>
          </a:p>
          <a:p>
            <a:pPr eaLnBrk="1" hangingPunct="1">
              <a:buFontTx/>
              <a:buChar char="•"/>
            </a:pPr>
            <a:r>
              <a:rPr lang="en-US" dirty="0"/>
              <a:t> In cases of military exigencies an E7 may be appointed as an investigating officer if no qualified commissioned officer, warrant officer or DA civilian are available.</a:t>
            </a:r>
          </a:p>
          <a:p>
            <a:pPr defTabSz="916412" eaLnBrk="1" fontAlgn="auto" hangingPunct="1">
              <a:spcBef>
                <a:spcPts val="0"/>
              </a:spcBef>
              <a:spcAft>
                <a:spcPts val="0"/>
              </a:spcAft>
              <a:buFontTx/>
              <a:buChar char="•"/>
              <a:defRPr/>
            </a:pPr>
            <a:r>
              <a:rPr lang="en-US" dirty="0"/>
              <a:t>The appointment of the AR 15-6 officer should not be a duty roster type appointment.  Only the best officers and GS 11 and higher civilian employees should be conducting these investigations.</a:t>
            </a:r>
          </a:p>
          <a:p>
            <a:pPr eaLnBrk="1" hangingPunct="1">
              <a:buFontTx/>
              <a:buChar char="•"/>
            </a:pPr>
            <a:endParaRPr lang="en-US" dirty="0"/>
          </a:p>
          <a:p>
            <a:pPr eaLnBrk="1" hangingPunct="1">
              <a:buFontTx/>
              <a:buChar char="•"/>
            </a:pPr>
            <a:endParaRPr lang="en-US" dirty="0"/>
          </a:p>
          <a:p>
            <a:pPr defTabSz="916412" eaLnBrk="1" fontAlgn="auto" hangingPunct="1">
              <a:spcBef>
                <a:spcPts val="0"/>
              </a:spcBef>
              <a:spcAft>
                <a:spcPts val="0"/>
              </a:spcAft>
              <a:buFontTx/>
              <a:buChar char="•"/>
              <a:defRPr/>
            </a:pPr>
            <a:r>
              <a:rPr lang="en-US" b="1" dirty="0"/>
              <a:t>Background:</a:t>
            </a:r>
            <a:endParaRPr lang="en-US" dirty="0">
              <a:latin typeface="+mn-lt"/>
            </a:endParaRPr>
          </a:p>
          <a:p>
            <a:r>
              <a:rPr lang="en-US" b="1" dirty="0">
                <a:latin typeface="+mn-lt"/>
              </a:rPr>
              <a:t>2–3. Who may be appointed</a:t>
            </a:r>
          </a:p>
          <a:p>
            <a:r>
              <a:rPr lang="en-US" i="1" dirty="0">
                <a:latin typeface="+mn-lt"/>
              </a:rPr>
              <a:t>a. </a:t>
            </a:r>
            <a:r>
              <a:rPr lang="en-US" dirty="0">
                <a:latin typeface="+mn-lt"/>
              </a:rPr>
              <a:t>IOs and board members will be those persons who, in the opinion of the appointing authority, are best qualified for the duty by reason of their education, training, experience, length of service, demonstrated sound judgment and</a:t>
            </a:r>
          </a:p>
          <a:p>
            <a:r>
              <a:rPr lang="en-US" dirty="0">
                <a:latin typeface="+mn-lt"/>
              </a:rPr>
              <a:t>temperament. IOs and board members must be impartial, unbiased, objective, and have the ability to complete the investigation in a timely manner. If an appointing authority determines that a person with the required experience and</a:t>
            </a:r>
          </a:p>
          <a:p>
            <a:r>
              <a:rPr lang="en-US" dirty="0">
                <a:latin typeface="+mn-lt"/>
              </a:rPr>
              <a:t>expertise is not available within his or her organization, he or she may request assistance from a superior in his or her chain of command or supervision, or coordinate with a counterpart to obtain an IO or board member with the required</a:t>
            </a:r>
          </a:p>
          <a:p>
            <a:r>
              <a:rPr lang="en-US" dirty="0">
                <a:latin typeface="+mn-lt"/>
              </a:rPr>
              <a:t>education, training, experience, and expertise to conduct the investigation or board. </a:t>
            </a:r>
          </a:p>
          <a:p>
            <a:r>
              <a:rPr lang="en-US" i="1" dirty="0">
                <a:latin typeface="+mn-lt"/>
              </a:rPr>
              <a:t>b. </a:t>
            </a:r>
            <a:r>
              <a:rPr lang="en-US" dirty="0">
                <a:latin typeface="+mn-lt"/>
              </a:rPr>
              <a:t>Except as provided in subparagraph </a:t>
            </a:r>
            <a:r>
              <a:rPr lang="en-US" i="1" dirty="0">
                <a:latin typeface="+mn-lt"/>
              </a:rPr>
              <a:t>e, </a:t>
            </a:r>
            <a:r>
              <a:rPr lang="en-US" dirty="0">
                <a:latin typeface="+mn-lt"/>
              </a:rPr>
              <a:t>below, only commissioned officers, warrant officers, and Department of the Army civilian employees permanently assigned to a position graded as GS–11 or above (or their equivalent, such as</a:t>
            </a:r>
          </a:p>
          <a:p>
            <a:r>
              <a:rPr lang="en-US" dirty="0">
                <a:latin typeface="+mn-lt"/>
              </a:rPr>
              <a:t>a civilian faculty member of a comparable grade appointed under the provisions of Title 10, United States Code) may be appointed as IOs. Non-commissioned officers in the grade of E–7 or above may be appointed as IOs when the</a:t>
            </a:r>
          </a:p>
          <a:p>
            <a:r>
              <a:rPr lang="en-US" dirty="0">
                <a:latin typeface="+mn-lt"/>
              </a:rPr>
              <a:t>appointing authority determines that military exigencies exist and no commissioned officers, warrant officers, or qualified Department of the Army civilian employees are readily available. Voting members of boards may be</a:t>
            </a:r>
          </a:p>
          <a:p>
            <a:r>
              <a:rPr lang="en-US" dirty="0">
                <a:latin typeface="+mn-lt"/>
              </a:rPr>
              <a:t>commissioned officers, warrant officers, non-commissioned officers in the rank of E–7 or above, or Department of the Army civilian employees permanently assigned to a position graded as GS–11 or above (or their equivalent).</a:t>
            </a:r>
          </a:p>
          <a:p>
            <a:r>
              <a:rPr lang="en-US" i="1" dirty="0">
                <a:latin typeface="+mn-lt"/>
              </a:rPr>
              <a:t>c. </a:t>
            </a:r>
            <a:r>
              <a:rPr lang="en-US" dirty="0">
                <a:latin typeface="+mn-lt"/>
              </a:rPr>
              <a:t>Assistant IOs may be appointed, as needed, to provide special technical knowledge, or to assist the appointed IO with conducting interviews and performing other investigative tasks.</a:t>
            </a:r>
          </a:p>
          <a:p>
            <a:r>
              <a:rPr lang="en-US" i="1" dirty="0">
                <a:latin typeface="+mn-lt"/>
              </a:rPr>
              <a:t>d. </a:t>
            </a:r>
            <a:r>
              <a:rPr lang="en-US" dirty="0">
                <a:latin typeface="+mn-lt"/>
              </a:rPr>
              <a:t>Recorders and persons with special technical knowledge may be appointed to boards in a nonvoting capacity (see para 7–1</a:t>
            </a:r>
            <a:r>
              <a:rPr lang="en-US" i="1" dirty="0">
                <a:latin typeface="+mn-lt"/>
              </a:rPr>
              <a:t>c</a:t>
            </a:r>
            <a:r>
              <a:rPr lang="en-US" dirty="0">
                <a:latin typeface="+mn-lt"/>
              </a:rPr>
              <a:t>). Legal advisors will be appointed to boards in a nonvoting capacity.</a:t>
            </a:r>
          </a:p>
          <a:p>
            <a:r>
              <a:rPr lang="en-US" i="1" dirty="0">
                <a:latin typeface="+mn-lt"/>
              </a:rPr>
              <a:t>e. </a:t>
            </a:r>
            <a:r>
              <a:rPr lang="en-US" dirty="0">
                <a:latin typeface="+mn-lt"/>
              </a:rPr>
              <a:t>For the investigation of serious incidents, as defined in subparagraph 2–1</a:t>
            </a:r>
            <a:r>
              <a:rPr lang="en-US" i="1" dirty="0">
                <a:latin typeface="+mn-lt"/>
              </a:rPr>
              <a:t>c</a:t>
            </a:r>
            <a:r>
              <a:rPr lang="en-US" dirty="0">
                <a:latin typeface="+mn-lt"/>
              </a:rPr>
              <a:t>, above, only field grade commissioned officers and above, or Department of the Army civilian employees in the grade of GS–12 and above will be appointed</a:t>
            </a:r>
          </a:p>
          <a:p>
            <a:r>
              <a:rPr lang="en-US" dirty="0">
                <a:latin typeface="+mn-lt"/>
              </a:rPr>
              <a:t>as an IO or board member.</a:t>
            </a:r>
          </a:p>
          <a:p>
            <a:r>
              <a:rPr lang="en-US" i="1" dirty="0">
                <a:latin typeface="+mn-lt"/>
              </a:rPr>
              <a:t>f. </a:t>
            </a:r>
            <a:r>
              <a:rPr lang="en-US" dirty="0">
                <a:latin typeface="+mn-lt"/>
              </a:rPr>
              <a:t>In all cases, an IO or voting member of a board will be senior in rank to any person whose conduct or performance of duty may be investigated, or against whom adverse findings or recommendations may be made, except</a:t>
            </a:r>
          </a:p>
          <a:p>
            <a:r>
              <a:rPr lang="en-US" dirty="0">
                <a:latin typeface="+mn-lt"/>
              </a:rPr>
              <a:t>when the appointing authority determines this to be impracticable because of military exigencies. Inconvenience in obtaining an IO or the unavailability of senior persons within the appointing authority’s organization are not military</a:t>
            </a:r>
          </a:p>
          <a:p>
            <a:r>
              <a:rPr lang="en-US" dirty="0">
                <a:latin typeface="+mn-lt"/>
              </a:rPr>
              <a:t>exigencies that would justify the above exception. Assistant IOs who are junior to the subject of the investigation in rank or grade (or their civilian equivalent) may be appointed to an investigation team. Assistant IOs, however, should</a:t>
            </a:r>
          </a:p>
          <a:p>
            <a:r>
              <a:rPr lang="en-US" dirty="0">
                <a:latin typeface="+mn-lt"/>
              </a:rPr>
              <a:t>not normally interview a more senior subject of the investigation without the senior IO being present during the interview.</a:t>
            </a:r>
          </a:p>
          <a:p>
            <a:r>
              <a:rPr lang="en-US" i="1" dirty="0">
                <a:latin typeface="+mn-lt"/>
              </a:rPr>
              <a:t>	</a:t>
            </a:r>
            <a:endParaRPr lang="en-US" dirty="0"/>
          </a:p>
        </p:txBody>
      </p:sp>
    </p:spTree>
    <p:extLst>
      <p:ext uri="{BB962C8B-B14F-4D97-AF65-F5344CB8AC3E}">
        <p14:creationId xmlns:p14="http://schemas.microsoft.com/office/powerpoint/2010/main" val="11701608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xfrm>
            <a:off x="931863" y="219075"/>
            <a:ext cx="5011737" cy="2819400"/>
          </a:xfrm>
          <a:ln/>
        </p:spPr>
      </p:sp>
      <p:sp>
        <p:nvSpPr>
          <p:cNvPr id="54275" name="Rectangle 3"/>
          <p:cNvSpPr>
            <a:spLocks noGrp="1" noChangeArrowheads="1"/>
          </p:cNvSpPr>
          <p:nvPr>
            <p:ph type="body" idx="1"/>
          </p:nvPr>
        </p:nvSpPr>
        <p:spPr>
          <a:xfrm>
            <a:off x="328614" y="3214688"/>
            <a:ext cx="6343650" cy="5383212"/>
          </a:xfrm>
          <a:noFill/>
          <a:ln/>
        </p:spPr>
        <p:txBody>
          <a:bodyPr/>
          <a:lstStyle/>
          <a:p>
            <a:pPr eaLnBrk="1" hangingPunct="1">
              <a:buFontTx/>
              <a:buChar char="•"/>
            </a:pPr>
            <a:r>
              <a:rPr lang="en-US" b="1" dirty="0"/>
              <a:t> Instructor Comments:</a:t>
            </a:r>
          </a:p>
          <a:p>
            <a:pPr eaLnBrk="1" hangingPunct="1">
              <a:buFontTx/>
              <a:buChar char="•"/>
            </a:pPr>
            <a:endParaRPr lang="en-US" dirty="0"/>
          </a:p>
          <a:p>
            <a:pPr eaLnBrk="1" hangingPunct="1">
              <a:buFontTx/>
              <a:buChar char="•"/>
            </a:pPr>
            <a:r>
              <a:rPr lang="en-US" dirty="0"/>
              <a:t> Prior to beginning their investigation, IOs are required to meet with a legal advisor.  The legal advisor will advise the IO throughout the investigation.  JAGU has helpful “nuts &amp; bolts” videos for the investigating officer.  Those videos outline the very basics of investigations.  After reviewing those videos, the IO should contemplate their case, and then meet with the advising lawyer in detail about the case. https://jagu.army.mil (located under the “JAGU Resources” tab, then “Streaming Media.”</a:t>
            </a:r>
          </a:p>
          <a:p>
            <a:pPr eaLnBrk="1" hangingPunct="1">
              <a:buFontTx/>
              <a:buChar char="•"/>
            </a:pPr>
            <a:endParaRPr lang="en-US" dirty="0"/>
          </a:p>
          <a:p>
            <a:pPr eaLnBrk="1" hangingPunct="1">
              <a:buFontTx/>
              <a:buChar char="•"/>
            </a:pPr>
            <a:r>
              <a:rPr lang="en-US" dirty="0"/>
              <a:t> An investigative plan will assist the IO conduct the investigation.  It allows the IO to focus on the purpose of the investigation.  Helps the IO gather the right evidence, talk to the right people, in the right sequence.  The legal advisor should assist the IO with this.  The IO must plan the investigation—who to speak to first, what evidence is critical, etc.</a:t>
            </a:r>
          </a:p>
          <a:p>
            <a:pPr eaLnBrk="1" hangingPunct="1">
              <a:buFontTx/>
              <a:buChar char="•"/>
            </a:pPr>
            <a:endParaRPr lang="en-US" dirty="0"/>
          </a:p>
          <a:p>
            <a:pPr eaLnBrk="1" hangingPunct="1">
              <a:buFontTx/>
              <a:buChar char="•"/>
            </a:pPr>
            <a:r>
              <a:rPr lang="en-US" dirty="0"/>
              <a:t> Generally, the IO is not bound by the Military Rules of Evidence.  Anything that in the minds of reasonable persons is relevant and material to an issue may be accepted as evidence.  Weight of evidence is as the circumstances warrant.  IO must see the legal advisor about any questions related to this.</a:t>
            </a:r>
          </a:p>
          <a:p>
            <a:pPr eaLnBrk="1" hangingPunct="1">
              <a:buFontTx/>
              <a:buChar char="•"/>
            </a:pPr>
            <a:endParaRPr lang="en-US" dirty="0"/>
          </a:p>
          <a:p>
            <a:pPr eaLnBrk="1" hangingPunct="1">
              <a:buFontTx/>
              <a:buChar char="•"/>
            </a:pPr>
            <a:r>
              <a:rPr lang="en-US" dirty="0"/>
              <a:t> Three matters are worth mentioning: 1.  The MRE provisions regarding privileged communications do apply.  MRE 502 (lawyer), MRE 503 (clergy), and MRE 504 (spouse) apply.  Therefore, evidence obtained in violation of these provisions may not be considered.  2.  The subject of a polygraph examination must consent regarding the results, taking, or refusal to take the test before it may be considered by the IO.  3.  No military or civilian witness can be compelled to incriminate themselves (and interviewing a civilian may require a Union Representative be present).  IOs must be made aware of Article 31 UCMJ rights and 5</a:t>
            </a:r>
            <a:r>
              <a:rPr lang="en-US" baseline="30000" dirty="0"/>
              <a:t>th</a:t>
            </a:r>
            <a:r>
              <a:rPr lang="en-US" dirty="0"/>
              <a:t> Amendment rights.  Witnesses can be otherwise be ordered to testify or give a statement.  Evidence obtained from bad faith unlawful searches are generally not allowed in formal proceedings where there is a named respondent whose personal rights were violated (AR 15-6, paragraph 3-7.c.(7)).</a:t>
            </a:r>
          </a:p>
          <a:p>
            <a:pPr eaLnBrk="1" hangingPunct="1">
              <a:buFontTx/>
              <a:buChar char="•"/>
            </a:pPr>
            <a:endParaRPr lang="en-US" dirty="0"/>
          </a:p>
          <a:p>
            <a:pPr eaLnBrk="1" hangingPunct="1">
              <a:buFontTx/>
              <a:buChar char="•"/>
            </a:pPr>
            <a:r>
              <a:rPr lang="en-US" dirty="0"/>
              <a:t> Issues with evidence should be resolved by legal advisor or brought to approval authority attention in legal review.</a:t>
            </a:r>
          </a:p>
        </p:txBody>
      </p:sp>
    </p:spTree>
    <p:extLst>
      <p:ext uri="{BB962C8B-B14F-4D97-AF65-F5344CB8AC3E}">
        <p14:creationId xmlns:p14="http://schemas.microsoft.com/office/powerpoint/2010/main" val="24662457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xfrm>
            <a:off x="931863" y="219075"/>
            <a:ext cx="5011737" cy="2819400"/>
          </a:xfrm>
          <a:ln/>
        </p:spPr>
      </p:sp>
      <p:sp>
        <p:nvSpPr>
          <p:cNvPr id="55299" name="Rectangle 3"/>
          <p:cNvSpPr>
            <a:spLocks noGrp="1" noChangeArrowheads="1"/>
          </p:cNvSpPr>
          <p:nvPr>
            <p:ph type="body" idx="1"/>
          </p:nvPr>
        </p:nvSpPr>
        <p:spPr>
          <a:xfrm>
            <a:off x="328614" y="3214689"/>
            <a:ext cx="6343650" cy="5661025"/>
          </a:xfrm>
          <a:noFill/>
          <a:ln/>
        </p:spPr>
        <p:txBody>
          <a:bodyPr/>
          <a:lstStyle/>
          <a:p>
            <a:pPr eaLnBrk="1" hangingPunct="1">
              <a:buFontTx/>
              <a:buChar char="•"/>
            </a:pPr>
            <a:r>
              <a:rPr lang="en-US" b="1" dirty="0"/>
              <a:t> Instructor Comments:</a:t>
            </a:r>
          </a:p>
          <a:p>
            <a:pPr eaLnBrk="1" hangingPunct="1">
              <a:buFontTx/>
              <a:buChar char="•"/>
            </a:pPr>
            <a:endParaRPr lang="en-US" b="1" dirty="0"/>
          </a:p>
          <a:p>
            <a:pPr eaLnBrk="1" hangingPunct="1">
              <a:buFontTx/>
              <a:buChar char="•"/>
            </a:pPr>
            <a:r>
              <a:rPr lang="en-US" dirty="0"/>
              <a:t> Facts should refer back to the evidence collected.  IOs must reference the evidence that supports their facts, findings, and recommendations—must show the support for their contentions!</a:t>
            </a:r>
          </a:p>
          <a:p>
            <a:pPr eaLnBrk="1" hangingPunct="1">
              <a:buFontTx/>
              <a:buChar char="•"/>
            </a:pPr>
            <a:endParaRPr lang="en-US" dirty="0"/>
          </a:p>
          <a:p>
            <a:pPr eaLnBrk="1" hangingPunct="1">
              <a:buFontTx/>
              <a:buChar char="•"/>
            </a:pPr>
            <a:r>
              <a:rPr lang="en-US" dirty="0"/>
              <a:t> Findings must be based upon the facts collected.  Weight of evidence must support the conclusions.  It is not determined by number of witnesses or volume of exhibits.  The IO must answer the questions the appointing authority asked in the appointment memorandum.  The findings must make common sense and have context.  An outside reader should be able to understand what happened and why.</a:t>
            </a:r>
          </a:p>
          <a:p>
            <a:pPr eaLnBrk="1" hangingPunct="1">
              <a:buFontTx/>
              <a:buChar char="•"/>
            </a:pPr>
            <a:endParaRPr lang="en-US" dirty="0"/>
          </a:p>
          <a:p>
            <a:pPr eaLnBrk="1" hangingPunct="1">
              <a:buFontTx/>
              <a:buChar char="•"/>
            </a:pPr>
            <a:r>
              <a:rPr lang="en-US" dirty="0"/>
              <a:t> Recommendations can be negative (no further action taken) or they can recommend severe adverse action.  These should make sense and not be excessive nor invite other legal</a:t>
            </a:r>
            <a:r>
              <a:rPr lang="en-US" baseline="0" dirty="0"/>
              <a:t> complications (e.g., a recommendation to a battalion commander appointing authority that a Soldier receive a company grade Article 15 [UCI])</a:t>
            </a:r>
            <a:r>
              <a:rPr lang="en-US" dirty="0"/>
              <a:t>.</a:t>
            </a:r>
          </a:p>
          <a:p>
            <a:pPr eaLnBrk="1" hangingPunct="1"/>
            <a:endParaRPr lang="en-US" dirty="0"/>
          </a:p>
        </p:txBody>
      </p:sp>
    </p:spTree>
    <p:extLst>
      <p:ext uri="{BB962C8B-B14F-4D97-AF65-F5344CB8AC3E}">
        <p14:creationId xmlns:p14="http://schemas.microsoft.com/office/powerpoint/2010/main" val="1373744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xfrm>
            <a:off x="1082675" y="293688"/>
            <a:ext cx="4614863" cy="2597150"/>
          </a:xfrm>
          <a:ln/>
        </p:spPr>
      </p:sp>
      <p:sp>
        <p:nvSpPr>
          <p:cNvPr id="56323" name="Rectangle 3"/>
          <p:cNvSpPr>
            <a:spLocks noGrp="1" noChangeArrowheads="1"/>
          </p:cNvSpPr>
          <p:nvPr>
            <p:ph type="body" idx="1"/>
          </p:nvPr>
        </p:nvSpPr>
        <p:spPr>
          <a:xfrm>
            <a:off x="701676" y="3654426"/>
            <a:ext cx="5607050" cy="4943475"/>
          </a:xfrm>
          <a:noFill/>
          <a:ln/>
        </p:spPr>
        <p:txBody>
          <a:bodyPr/>
          <a:lstStyle/>
          <a:p>
            <a:pPr eaLnBrk="1" hangingPunct="1">
              <a:buFontTx/>
              <a:buChar char="•"/>
            </a:pPr>
            <a:r>
              <a:rPr lang="en-US" b="1" dirty="0"/>
              <a:t> Instructor Comments</a:t>
            </a:r>
            <a:endParaRPr lang="en-US" dirty="0"/>
          </a:p>
          <a:p>
            <a:pPr eaLnBrk="1" hangingPunct="1">
              <a:buFontTx/>
              <a:buChar char="•"/>
            </a:pPr>
            <a:endParaRPr lang="en-US" dirty="0"/>
          </a:p>
          <a:p>
            <a:pPr eaLnBrk="1" hangingPunct="1">
              <a:buFontTx/>
              <a:buChar char="•"/>
            </a:pPr>
            <a:r>
              <a:rPr lang="en-US" dirty="0"/>
              <a:t> All errors must be identified:  Harmless errors are defects in the procedures or proceedings that don’t have a material adverse effect on an individual’s substantial rights.  May still take final action.  Some should be cured and some are legally sufficient just as they are, though all errors or defects should be noted in the legal review.  Something that should be cured would be an appointing error with a formal board.  </a:t>
            </a:r>
          </a:p>
          <a:p>
            <a:pPr eaLnBrk="1" hangingPunct="1">
              <a:buFontTx/>
              <a:buChar char="•"/>
            </a:pPr>
            <a:endParaRPr lang="en-US" dirty="0"/>
          </a:p>
          <a:p>
            <a:pPr eaLnBrk="1" hangingPunct="1">
              <a:buFontTx/>
              <a:buChar char="•"/>
            </a:pPr>
            <a:r>
              <a:rPr lang="en-US" dirty="0"/>
              <a:t> Appointing errors are where an investigation is convened or directed by an official without the authority to do so.  They are a nullity unless the commander with the authority to do so ratifies the error.  </a:t>
            </a:r>
          </a:p>
          <a:p>
            <a:pPr eaLnBrk="1" hangingPunct="1">
              <a:buFontTx/>
              <a:buChar char="•"/>
            </a:pPr>
            <a:endParaRPr lang="en-US" dirty="0"/>
          </a:p>
          <a:p>
            <a:pPr eaLnBrk="1" hangingPunct="1">
              <a:buFontTx/>
              <a:buChar char="•"/>
            </a:pPr>
            <a:r>
              <a:rPr lang="en-US" dirty="0"/>
              <a:t> Substantial errors are those that have a material adverse effect on an individual’s substantial rights, such as a failure to meet requirements as to composition of the board or denial of a respondent’s right to counsel.  Usually with formal boards.</a:t>
            </a:r>
          </a:p>
          <a:p>
            <a:pPr eaLnBrk="1" hangingPunct="1">
              <a:buFontTx/>
              <a:buChar char="•"/>
            </a:pPr>
            <a:endParaRPr lang="en-US" dirty="0"/>
          </a:p>
          <a:p>
            <a:pPr eaLnBrk="1" hangingPunct="1">
              <a:buFontTx/>
              <a:buChar char="•"/>
            </a:pPr>
            <a:r>
              <a:rPr lang="en-US" dirty="0"/>
              <a:t> The best practice in writing legal reviews is to separate errors into two categories, those that render the investigation legally insufficient and those that do not.  </a:t>
            </a:r>
          </a:p>
          <a:p>
            <a:pPr eaLnBrk="1" hangingPunct="1">
              <a:buFontTx/>
              <a:buChar char="•"/>
            </a:pPr>
            <a:endParaRPr lang="en-US" dirty="0"/>
          </a:p>
          <a:p>
            <a:pPr eaLnBrk="1" hangingPunct="1">
              <a:buFontTx/>
              <a:buChar char="•"/>
            </a:pPr>
            <a:r>
              <a:rPr lang="en-US" dirty="0"/>
              <a:t> Because investigations are increasingly being scrutinized by higher headquarters, detailed legal reviews</a:t>
            </a:r>
            <a:r>
              <a:rPr lang="en-US" baseline="0" dirty="0"/>
              <a:t> are now required</a:t>
            </a:r>
            <a:r>
              <a:rPr lang="en-US" dirty="0"/>
              <a:t>.  The review should e comprehensive</a:t>
            </a:r>
            <a:r>
              <a:rPr lang="en-US" baseline="0" dirty="0"/>
              <a:t> and ensure the investigation does not raise questions that it leaves unanswered and anticipate its future uses and audiences.</a:t>
            </a:r>
            <a:endParaRPr lang="en-US" dirty="0"/>
          </a:p>
          <a:p>
            <a:pPr lvl="1" eaLnBrk="1" hangingPunct="1">
              <a:buFontTx/>
              <a:buChar char="•"/>
            </a:pPr>
            <a:endParaRPr lang="en-US" b="1" dirty="0"/>
          </a:p>
        </p:txBody>
      </p:sp>
    </p:spTree>
    <p:extLst>
      <p:ext uri="{BB962C8B-B14F-4D97-AF65-F5344CB8AC3E}">
        <p14:creationId xmlns:p14="http://schemas.microsoft.com/office/powerpoint/2010/main" val="36624669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931863" y="219075"/>
            <a:ext cx="5011737" cy="2819400"/>
          </a:xfrm>
          <a:ln/>
        </p:spPr>
      </p:sp>
      <p:sp>
        <p:nvSpPr>
          <p:cNvPr id="57347" name="Rectangle 3"/>
          <p:cNvSpPr>
            <a:spLocks noGrp="1" noChangeArrowheads="1"/>
          </p:cNvSpPr>
          <p:nvPr>
            <p:ph type="body" idx="1"/>
          </p:nvPr>
        </p:nvSpPr>
        <p:spPr>
          <a:xfrm>
            <a:off x="328614" y="3214688"/>
            <a:ext cx="6343650" cy="5383212"/>
          </a:xfrm>
          <a:noFill/>
          <a:ln/>
        </p:spPr>
        <p:txBody>
          <a:bodyPr/>
          <a:lstStyle/>
          <a:p>
            <a:pPr eaLnBrk="1" hangingPunct="1">
              <a:buFontTx/>
              <a:buChar char="•"/>
            </a:pPr>
            <a:r>
              <a:rPr lang="en-US" b="1" dirty="0"/>
              <a:t>Instructor Comments:</a:t>
            </a:r>
          </a:p>
          <a:p>
            <a:pPr eaLnBrk="1" hangingPunct="1">
              <a:buFontTx/>
              <a:buChar char="•"/>
            </a:pPr>
            <a:endParaRPr lang="en-US" dirty="0"/>
          </a:p>
          <a:p>
            <a:pPr eaLnBrk="1" hangingPunct="1">
              <a:buFontTx/>
              <a:buChar char="•"/>
            </a:pPr>
            <a:r>
              <a:rPr lang="en-US" dirty="0"/>
              <a:t> The appointing/approving authority generally is not bound by the findings and recommendations (exceptions for some </a:t>
            </a:r>
            <a:r>
              <a:rPr lang="en-US" b="0" dirty="0"/>
              <a:t>boards of officers</a:t>
            </a:r>
            <a:r>
              <a:rPr lang="en-US" dirty="0"/>
              <a:t>, i.e. separation boards that recommend retention.)  However, the approving authority should not approve any findings or recommendations with which he or she disagrees.  This is because investigations, once approved, become final agency decisions subject to release under FOIA.  Also, investigations used as a basis for adverse action against an individual would be given to that individual as a matter of due process.  In either case, an approving authority could face awkward questions if he or she approves recommendations that are not implemented, or if subsequent command action appears to contradict the recommendations.  Keep this in mind, and remember that the approving authority is free to line through any findings or recommendations with which he or she disagrees prior to approving the investigation.  The approving authority may also add additional findings and recommendations, or substitute those already there. </a:t>
            </a:r>
          </a:p>
          <a:p>
            <a:pPr eaLnBrk="1" hangingPunct="1">
              <a:buFontTx/>
              <a:buChar char="•"/>
            </a:pPr>
            <a:endParaRPr lang="en-US" dirty="0"/>
          </a:p>
          <a:p>
            <a:pPr eaLnBrk="1" hangingPunct="1">
              <a:buFontTx/>
              <a:buChar char="•"/>
            </a:pPr>
            <a:r>
              <a:rPr lang="en-US" dirty="0"/>
              <a:t> The legal review is not a substitute for approving authority judgment.  The legal review considers, in addition to other things, whether the evidence supports the IO’s contentions.  This does not mean that the legal advisor necessarily agrees with the IO’s take on the matter.  If the evidence supports the IO’s contentions and there are no legal issues otherwise, the investigation is legally sufficient.  The approving authority, however, can—and should—make exceptions and substitutions if he/she does not concur with the IO’s findings and recommendations.  But this is not a case of “2 against 1” because the IO’s contentions are legally sufficient (IO and lawyer versus approving authority).  The approving authority must make the ultimate decisions based on their independent assessment of the facts and circumstances.</a:t>
            </a:r>
          </a:p>
          <a:p>
            <a:pPr eaLnBrk="1" hangingPunct="1"/>
            <a:endParaRPr lang="en-US" dirty="0"/>
          </a:p>
          <a:p>
            <a:pPr eaLnBrk="1" hangingPunct="1">
              <a:spcAft>
                <a:spcPct val="20000"/>
              </a:spcAft>
              <a:buFontTx/>
              <a:buChar char="•"/>
            </a:pPr>
            <a:r>
              <a:rPr lang="en-US" dirty="0"/>
              <a:t> If adverse to individual, due process rights exist. Subject is given </a:t>
            </a:r>
            <a:r>
              <a:rPr lang="en-US" u="sng" dirty="0"/>
              <a:t>notice</a:t>
            </a:r>
            <a:r>
              <a:rPr lang="en-US" dirty="0"/>
              <a:t> and a copy of the report of investigation.  Subject has reasonable opportunity to </a:t>
            </a:r>
            <a:r>
              <a:rPr lang="en-US" u="sng" dirty="0"/>
              <a:t>respond</a:t>
            </a:r>
            <a:r>
              <a:rPr lang="en-US" dirty="0"/>
              <a:t>.  Commander </a:t>
            </a:r>
            <a:r>
              <a:rPr lang="en-US" u="sng" dirty="0"/>
              <a:t>must consider response</a:t>
            </a:r>
            <a:r>
              <a:rPr lang="en-US" dirty="0"/>
              <a:t>, if submitted in a timely manner, before taking adverse action.  If adverse action taken IAW a specific regulation, the regulation that affords more due process rights will be followed.</a:t>
            </a:r>
          </a:p>
          <a:p>
            <a:pPr lvl="1" eaLnBrk="1" hangingPunct="1">
              <a:spcAft>
                <a:spcPct val="20000"/>
              </a:spcAft>
              <a:buFontTx/>
              <a:buChar char="•"/>
            </a:pPr>
            <a:endParaRPr lang="en-US" dirty="0"/>
          </a:p>
          <a:p>
            <a:pPr eaLnBrk="1" hangingPunct="1">
              <a:spcAft>
                <a:spcPct val="20000"/>
              </a:spcAft>
              <a:buFontTx/>
              <a:buChar char="•"/>
            </a:pPr>
            <a:r>
              <a:rPr lang="en-US" dirty="0"/>
              <a:t> Corrective action.  Fix systematic problems, provide additional guidance, educate, new policy, etc.</a:t>
            </a:r>
          </a:p>
          <a:p>
            <a:pPr eaLnBrk="1" hangingPunct="1">
              <a:buFontTx/>
              <a:buChar char="•"/>
            </a:pPr>
            <a:endParaRPr lang="en-US" dirty="0"/>
          </a:p>
        </p:txBody>
      </p:sp>
    </p:spTree>
    <p:extLst>
      <p:ext uri="{BB962C8B-B14F-4D97-AF65-F5344CB8AC3E}">
        <p14:creationId xmlns:p14="http://schemas.microsoft.com/office/powerpoint/2010/main" val="14297904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p:txBody>
          <a:bodyPr/>
          <a:lstStyle/>
          <a:p>
            <a:pPr>
              <a:defRPr/>
            </a:pPr>
            <a:fld id="{2BCD05E5-7D78-42A3-BB09-16E6F8AA52C7}" type="slidenum">
              <a:rPr lang="en-US" smtClean="0"/>
              <a:pPr>
                <a:defRPr/>
              </a:pPr>
              <a:t>16</a:t>
            </a:fld>
            <a:endParaRPr lang="en-US"/>
          </a:p>
        </p:txBody>
      </p:sp>
      <p:sp>
        <p:nvSpPr>
          <p:cNvPr id="71683" name="Rectangle 2"/>
          <p:cNvSpPr>
            <a:spLocks noGrp="1" noRot="1" noChangeAspect="1" noChangeArrowheads="1" noTextEdit="1"/>
          </p:cNvSpPr>
          <p:nvPr>
            <p:ph type="sldImg"/>
          </p:nvPr>
        </p:nvSpPr>
        <p:spPr>
          <a:xfrm>
            <a:off x="406400" y="698500"/>
            <a:ext cx="6197600" cy="3486150"/>
          </a:xfrm>
          <a:ln/>
        </p:spPr>
      </p:sp>
      <p:sp>
        <p:nvSpPr>
          <p:cNvPr id="71684" name="Rectangle 3"/>
          <p:cNvSpPr>
            <a:spLocks noGrp="1" noChangeArrowheads="1"/>
          </p:cNvSpPr>
          <p:nvPr>
            <p:ph type="body" idx="1"/>
          </p:nvPr>
        </p:nvSpPr>
        <p:spPr>
          <a:noFill/>
          <a:ln/>
        </p:spPr>
        <p:txBody>
          <a:bodyPr/>
          <a:lstStyle/>
          <a:p>
            <a:pPr eaLnBrk="1" hangingPunct="1">
              <a:buFontTx/>
              <a:buChar char="•"/>
            </a:pPr>
            <a:r>
              <a:rPr lang="en-US" sz="1400" b="1" dirty="0"/>
              <a:t> </a:t>
            </a:r>
            <a:r>
              <a:rPr lang="en-US" dirty="0"/>
              <a:t>Instructor Comments:</a:t>
            </a:r>
          </a:p>
          <a:p>
            <a:pPr eaLnBrk="1" hangingPunct="1"/>
            <a:r>
              <a:rPr lang="en-US" dirty="0"/>
              <a:t> </a:t>
            </a:r>
          </a:p>
          <a:p>
            <a:pPr lvl="1" eaLnBrk="1" hangingPunct="1">
              <a:buFontTx/>
              <a:buChar char="•"/>
            </a:pPr>
            <a:endParaRPr lang="en-US" dirty="0"/>
          </a:p>
          <a:p>
            <a:pPr eaLnBrk="1" hangingPunct="1"/>
            <a:r>
              <a:rPr lang="en-US" dirty="0"/>
              <a:t>Questions or comments about this briefing may be referred to the Training Developments Directorate, Distributed Learning Division, The Judge Advocate General’s Legal Center and School by going to https://jagu.army.mil and submitting a helpdesk ticket.</a:t>
            </a:r>
          </a:p>
          <a:p>
            <a:pPr eaLnBrk="1" hangingPunct="1"/>
            <a:endParaRPr lang="en-US" dirty="0"/>
          </a:p>
          <a:p>
            <a:pPr eaLnBrk="1" hangingPunct="1"/>
            <a:endParaRPr lang="en-US" b="1" dirty="0"/>
          </a:p>
        </p:txBody>
      </p:sp>
    </p:spTree>
    <p:extLst>
      <p:ext uri="{BB962C8B-B14F-4D97-AF65-F5344CB8AC3E}">
        <p14:creationId xmlns:p14="http://schemas.microsoft.com/office/powerpoint/2010/main" val="18235939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normAutofit fontScale="47500" lnSpcReduction="20000"/>
          </a:bodyPr>
          <a:lstStyle/>
          <a:p>
            <a:pPr defTabSz="899275">
              <a:buFont typeface="Arial" pitchFamily="34" charset="0"/>
              <a:buChar char="•"/>
            </a:pPr>
            <a:r>
              <a:rPr lang="en-US" b="1" dirty="0"/>
              <a:t> Instructor Comments:</a:t>
            </a:r>
          </a:p>
          <a:p>
            <a:endParaRPr lang="en-US" dirty="0"/>
          </a:p>
          <a:p>
            <a:pPr>
              <a:buFont typeface="Arial" pitchFamily="34" charset="0"/>
              <a:buChar char="•"/>
            </a:pPr>
            <a:r>
              <a:rPr lang="en-US" dirty="0"/>
              <a:t> A 2011 Army IG investigation revealed that Army organizations were</a:t>
            </a:r>
            <a:r>
              <a:rPr lang="en-US" baseline="0" dirty="0"/>
              <a:t> consistently failing to follow the Army’s Flagging requirements.  Specifically, it concluded that senior Soldiers (Officers and senior NCOs) were not being flagged as required and junior Soldiers flags were not being lifted as required.</a:t>
            </a:r>
          </a:p>
          <a:p>
            <a:pPr>
              <a:buFont typeface="Arial" pitchFamily="34" charset="0"/>
              <a:buChar char="•"/>
            </a:pPr>
            <a:r>
              <a:rPr lang="en-US" baseline="0" dirty="0"/>
              <a:t> Although flags prevent favorable action for Soldiers who have not been confirmed as engaging in misconduct, implementing flags are mandatory.  Failing to impose flags may lead to loss of confidence is the investigation process, substantiated IG investigations/complaints, and potentially adverse action for commanders.</a:t>
            </a:r>
            <a:endParaRPr lang="en-US" dirty="0"/>
          </a:p>
          <a:p>
            <a:endParaRPr lang="en-US" dirty="0"/>
          </a:p>
          <a:p>
            <a:r>
              <a:rPr lang="en-US" b="1" dirty="0"/>
              <a:t>Background:</a:t>
            </a:r>
          </a:p>
          <a:p>
            <a:endParaRPr lang="en-US" dirty="0"/>
          </a:p>
          <a:p>
            <a:r>
              <a:rPr lang="en-US" b="1" dirty="0"/>
              <a:t>AR 600-8-2</a:t>
            </a:r>
            <a:r>
              <a:rPr lang="en-US" b="1" baseline="0" dirty="0"/>
              <a:t>, para. 2-1</a:t>
            </a:r>
            <a:r>
              <a:rPr lang="en-US" baseline="0" dirty="0"/>
              <a:t>. (</a:t>
            </a:r>
            <a:r>
              <a:rPr lang="en-US" b="1" baseline="0" dirty="0" err="1"/>
              <a:t>reg</a:t>
            </a:r>
            <a:r>
              <a:rPr lang="en-US" b="1" baseline="0" dirty="0"/>
              <a:t> was updated April 2021 and language changed, I’ve updated the language as follows</a:t>
            </a:r>
            <a:r>
              <a:rPr lang="en-US" baseline="0" dirty="0"/>
              <a:t>): </a:t>
            </a:r>
          </a:p>
          <a:p>
            <a:r>
              <a:rPr lang="en-US" dirty="0"/>
              <a:t>b. Flag are not used for punishment or restriction, but only as an administrative tool. </a:t>
            </a:r>
          </a:p>
          <a:p>
            <a:r>
              <a:rPr lang="en-US" dirty="0"/>
              <a:t>c. The Flag is not the final disposition. A Flag is emplaced during some type of disciplinary or administrative action until that action is concluded. </a:t>
            </a:r>
            <a:br>
              <a:rPr lang="en-US" dirty="0"/>
            </a:br>
            <a:r>
              <a:rPr lang="en-US" dirty="0"/>
              <a:t>d. The Flag will be initiated within 3 working days after identification of the Soldier’s circumstances requiring imposition of a Flag and removed within 3 working days after determination that the Soldier no longer has circumstances requiring a Flag. </a:t>
            </a:r>
          </a:p>
          <a:p>
            <a:r>
              <a:rPr lang="en-US" dirty="0"/>
              <a:t>e. The suspension of favorable actions on a Soldier is mandatory when military or civilian authorities initiate any investigation or inquiry that may potentially result in disciplinary or adverse administrative action. Commanders, general officer staff heads, and heads of HQDA staff agencies (to include the DA Suitability Evaluation Board) must ensure that favorable personnel actions are suspended in accordance with the criteria contained in this regulation. </a:t>
            </a:r>
          </a:p>
          <a:p>
            <a:endParaRPr lang="en-US" baseline="0" dirty="0"/>
          </a:p>
          <a:p>
            <a:r>
              <a:rPr lang="en-US" b="1" dirty="0">
                <a:latin typeface="Arial" charset="0"/>
              </a:rPr>
              <a:t>Para</a:t>
            </a:r>
            <a:r>
              <a:rPr lang="en-US" b="1" baseline="0" dirty="0">
                <a:latin typeface="Arial" charset="0"/>
              </a:rPr>
              <a:t> 2-2:</a:t>
            </a:r>
            <a:endParaRPr lang="en-US" b="1" dirty="0">
              <a:latin typeface="Arial" charset="0"/>
            </a:endParaRPr>
          </a:p>
          <a:p>
            <a:r>
              <a:rPr lang="en-US" dirty="0"/>
              <a:t>g. Flag code L “Commander’s investigation.” Commanders must Flag Soldiers who are suspects or subjects of an investigation or are designated as respondents in a board. The term "investigation" is to be interpreted broadly to include any action that may result in disciplinary action or other loss to the Soldier's rank, pay, or privileges. Examples of investigations include, but are not limited to, commander’s inquiries and both preliminary inquiries and administrative investigations under AR 15–6. If the investigating officer finds reason to suspect a Soldier who was not originally identified as a suspect, subject, or respondent, the commander must be notified and must Flag that Soldier as well. Examples triggering Flag code L include, but are not limited to, a Soldier who is a witness in an investigation but later becomes a suspect, or when an investigation has no identified respondent, but later the investigating officer finds reason to suspect a Soldier may be subject to disciplinary action. Effective date of the Flag is the earliest of the date of offense, the date the commander directs the investigation, the date the commander appoints an investigation officer, or the date the investigating officer suspects the Soldier may be subject to disciplinary action. The initiation of a DD Form 200 (Financial Liability Investigation of Property Loss) (AR 735–5), in and of itself, will not result in the initiation of a Flag.</a:t>
            </a:r>
          </a:p>
          <a:p>
            <a:endParaRPr lang="en-US" b="1" dirty="0">
              <a:latin typeface="Arial" charset="0"/>
            </a:endParaRPr>
          </a:p>
          <a:p>
            <a:r>
              <a:rPr lang="en-US" b="1" dirty="0">
                <a:latin typeface="Arial" charset="0"/>
              </a:rPr>
              <a:t>Notification:</a:t>
            </a:r>
          </a:p>
          <a:p>
            <a:r>
              <a:rPr lang="en-US" dirty="0">
                <a:latin typeface="Arial" charset="0"/>
              </a:rPr>
              <a:t>Para 2-6</a:t>
            </a:r>
          </a:p>
          <a:p>
            <a:r>
              <a:rPr lang="en-US" dirty="0">
                <a:latin typeface="Arial" charset="0"/>
              </a:rPr>
              <a:t>The flagging authority, unit commander, or first line supervisor will counsel all Soldiers on active duty, in writing, upon initiation of any Flag within 2 working days </a:t>
            </a:r>
            <a:r>
              <a:rPr lang="en-US" b="1" u="sng" dirty="0">
                <a:latin typeface="Arial" charset="0"/>
              </a:rPr>
              <a:t>unless notification would compromise an ongoing investigation</a:t>
            </a:r>
            <a:r>
              <a:rPr lang="en-US" dirty="0">
                <a:latin typeface="Arial" charset="0"/>
              </a:rPr>
              <a:t>.</a:t>
            </a:r>
          </a:p>
          <a:p>
            <a:r>
              <a:rPr lang="en-US" dirty="0">
                <a:latin typeface="Arial" charset="0"/>
              </a:rPr>
              <a:t>Soldiers not on active duty will be counseled regarding initiation of a Flag prior to the conclusion of the first training period following the date the Flag was initiated. Counseling should include reason for the Flag, requirement for Flag</a:t>
            </a:r>
          </a:p>
          <a:p>
            <a:r>
              <a:rPr lang="en-US" dirty="0">
                <a:latin typeface="Arial" charset="0"/>
              </a:rPr>
              <a:t>removal, and action prohibited by the Flag. All flagged Soldiers will be provided a copy of the DA Form 268 when the Flag is initiated and when it is removed.</a:t>
            </a:r>
            <a:endParaRPr lang="en-US" dirty="0"/>
          </a:p>
          <a:p>
            <a:endParaRPr lang="en-US" dirty="0">
              <a:latin typeface="Arial" charset="0"/>
            </a:endParaRPr>
          </a:p>
          <a:p>
            <a:r>
              <a:rPr lang="en-US" b="1" i="0" dirty="0"/>
              <a:t>FLAG Removal:</a:t>
            </a:r>
          </a:p>
          <a:p>
            <a:r>
              <a:rPr lang="en-US" dirty="0">
                <a:latin typeface="Arial" charset="0"/>
              </a:rPr>
              <a:t>Para 2-9.b.(9)</a:t>
            </a:r>
          </a:p>
          <a:p>
            <a:r>
              <a:rPr lang="en-US" i="1" dirty="0">
                <a:latin typeface="Arial" charset="0"/>
              </a:rPr>
              <a:t>Commander’s investigation. Remove the Flag when one of the following conditions is met:</a:t>
            </a:r>
          </a:p>
          <a:p>
            <a:r>
              <a:rPr lang="en-US" i="1" dirty="0">
                <a:latin typeface="Arial" charset="0"/>
              </a:rPr>
              <a:t>(a) The investigation results in no adverse findings against the Soldier.</a:t>
            </a:r>
          </a:p>
          <a:p>
            <a:r>
              <a:rPr lang="en-US" i="1" dirty="0">
                <a:latin typeface="Arial" charset="0"/>
              </a:rPr>
              <a:t>(b) The Soldier is flagged for pending court-martial or </a:t>
            </a:r>
            <a:r>
              <a:rPr lang="en-US" i="1" dirty="0" err="1">
                <a:latin typeface="Arial" charset="0"/>
              </a:rPr>
              <a:t>nonjudicial</a:t>
            </a:r>
            <a:r>
              <a:rPr lang="en-US" i="1" dirty="0">
                <a:latin typeface="Arial" charset="0"/>
              </a:rPr>
              <a:t> or administrative disciplinary action resulting</a:t>
            </a:r>
          </a:p>
          <a:p>
            <a:r>
              <a:rPr lang="en-US" dirty="0">
                <a:latin typeface="Arial" charset="0"/>
              </a:rPr>
              <a:t>from the adverse findings of the commander’s investigation.</a:t>
            </a:r>
          </a:p>
          <a:p>
            <a:r>
              <a:rPr lang="en-US" i="1" dirty="0">
                <a:latin typeface="Arial" charset="0"/>
              </a:rPr>
              <a:t>(c) The commander decides to take no action against the Soldier.</a:t>
            </a:r>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528C2A04-9936-4212-AAA7-D39B5151049F}" type="slidenum">
              <a:rPr lang="en-US" smtClean="0"/>
              <a:pPr>
                <a:defRPr/>
              </a:pPr>
              <a:t>17</a:t>
            </a:fld>
            <a:endParaRPr lang="en-US" dirty="0"/>
          </a:p>
        </p:txBody>
      </p:sp>
    </p:spTree>
    <p:extLst>
      <p:ext uri="{BB962C8B-B14F-4D97-AF65-F5344CB8AC3E}">
        <p14:creationId xmlns:p14="http://schemas.microsoft.com/office/powerpoint/2010/main" val="2342522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normAutofit fontScale="55000" lnSpcReduction="20000"/>
          </a:bodyPr>
          <a:lstStyle/>
          <a:p>
            <a:pPr defTabSz="899275">
              <a:buFont typeface="Arial" pitchFamily="34" charset="0"/>
              <a:buNone/>
            </a:pPr>
            <a:r>
              <a:rPr lang="en-US" b="1" dirty="0"/>
              <a:t>Instructor Comments:</a:t>
            </a:r>
          </a:p>
          <a:p>
            <a:pPr>
              <a:buFont typeface="Arial" pitchFamily="34" charset="0"/>
              <a:buChar char="•"/>
            </a:pPr>
            <a:endParaRPr lang="en-US" dirty="0"/>
          </a:p>
          <a:p>
            <a:pPr>
              <a:buFont typeface="Arial" pitchFamily="34" charset="0"/>
              <a:buChar char="•"/>
            </a:pPr>
            <a:r>
              <a:rPr lang="en-US" dirty="0"/>
              <a:t> AR 15-6 requires that</a:t>
            </a:r>
            <a:r>
              <a:rPr lang="en-US" baseline="0" dirty="0"/>
              <a:t> a person subject to adverse administrative action based upon an AR 15-6 investigation be provided due process.  However, no additional due process is required if the contemplated adverse administrative action already contains regulatory due process protections (notice and opportunity to respond).  If due process is not otherwise provided (such as a relief for cause), then the action authority must provide written notification of the proposed action, provide a copy of the investigation upon which the action is based, provide a reasonable opportunity for the person to reply in writing, and review/evaluate the person’s response.</a:t>
            </a:r>
          </a:p>
          <a:p>
            <a:pPr>
              <a:buFont typeface="Arial" pitchFamily="34" charset="0"/>
              <a:buChar char="•"/>
            </a:pPr>
            <a:endParaRPr lang="en-US" baseline="0" dirty="0"/>
          </a:p>
          <a:p>
            <a:pPr>
              <a:buFont typeface="Arial" pitchFamily="34" charset="0"/>
              <a:buChar char="•"/>
            </a:pPr>
            <a:r>
              <a:rPr lang="en-US" baseline="0" dirty="0"/>
              <a:t> Approving authorities also must be sure to implement approved recommendations.  Failure to implement approved recommendations demonstrates a failure to take action and may result in further incidents.  If a commander does not agree with a recommendation or the recommendation is appropriate for a different command/organization, he/she should specifically disapprove or refer the recommendation to the appropriate organization/person.</a:t>
            </a:r>
          </a:p>
          <a:p>
            <a:pPr>
              <a:buFont typeface="Arial" pitchFamily="34" charset="0"/>
              <a:buChar char="•"/>
            </a:pPr>
            <a:endParaRPr lang="en-US" baseline="0" dirty="0"/>
          </a:p>
          <a:p>
            <a:pPr>
              <a:buFont typeface="Arial" pitchFamily="34" charset="0"/>
              <a:buChar char="•"/>
            </a:pPr>
            <a:r>
              <a:rPr lang="en-US" baseline="0" dirty="0"/>
              <a:t>One common adverse action whose promulgating regulation directs the use of the procedural safeguards from AR 15-6 is the relief for cause (AR 623-3).</a:t>
            </a:r>
          </a:p>
          <a:p>
            <a:pPr>
              <a:buFont typeface="Arial" pitchFamily="34" charset="0"/>
              <a:buChar char="•"/>
            </a:pPr>
            <a:endParaRPr lang="en-US" baseline="0" dirty="0"/>
          </a:p>
          <a:p>
            <a:pPr>
              <a:buFont typeface="Arial" pitchFamily="34" charset="0"/>
              <a:buNone/>
            </a:pPr>
            <a:r>
              <a:rPr lang="en-US" b="1" baseline="0" dirty="0"/>
              <a:t>Background:</a:t>
            </a:r>
          </a:p>
          <a:p>
            <a:r>
              <a:rPr lang="en-US" dirty="0"/>
              <a:t>1-12c</a:t>
            </a:r>
          </a:p>
          <a:p>
            <a:r>
              <a:rPr lang="en-US" sz="1200" i="1" kern="1200" dirty="0">
                <a:solidFill>
                  <a:schemeClr val="tx1"/>
                </a:solidFill>
                <a:latin typeface="Arial" charset="0"/>
                <a:ea typeface="+mn-ea"/>
                <a:cs typeface="+mn-cs"/>
              </a:rPr>
              <a:t>c. </a:t>
            </a:r>
            <a:r>
              <a:rPr lang="en-US" sz="1200" kern="1200" dirty="0">
                <a:solidFill>
                  <a:schemeClr val="tx1"/>
                </a:solidFill>
                <a:latin typeface="Arial" charset="0"/>
                <a:ea typeface="+mn-ea"/>
                <a:cs typeface="+mn-cs"/>
              </a:rPr>
              <a:t>Except as provided in subparagraph </a:t>
            </a:r>
            <a:r>
              <a:rPr lang="en-US" sz="1200" i="1" kern="1200" dirty="0">
                <a:solidFill>
                  <a:schemeClr val="tx1"/>
                </a:solidFill>
                <a:latin typeface="Arial" charset="0"/>
                <a:ea typeface="+mn-ea"/>
                <a:cs typeface="+mn-cs"/>
              </a:rPr>
              <a:t>e, </a:t>
            </a:r>
            <a:r>
              <a:rPr lang="en-US" sz="1200" kern="1200" dirty="0">
                <a:solidFill>
                  <a:schemeClr val="tx1"/>
                </a:solidFill>
                <a:latin typeface="Arial" charset="0"/>
                <a:ea typeface="+mn-ea"/>
                <a:cs typeface="+mn-cs"/>
              </a:rPr>
              <a:t>below, when adverse administrative action is contemplated against a Soldier, including one designated as a respondent, based upon information obtained as a result of a preliminary inquiry, administrative investigation, or board of officers conducted pursuant to this regulation, the appropriate military authority must observe the following minimum safeguards before taking final action against the individual:</a:t>
            </a:r>
          </a:p>
          <a:p>
            <a:r>
              <a:rPr lang="en-US" sz="1200" kern="1200" dirty="0">
                <a:solidFill>
                  <a:schemeClr val="tx1"/>
                </a:solidFill>
                <a:latin typeface="Arial" charset="0"/>
                <a:ea typeface="+mn-ea"/>
                <a:cs typeface="+mn-cs"/>
              </a:rPr>
              <a:t>(1) Notify the Soldier, in writing, of the proposed adverse action and provide a copy, if not previously provided, of those parts of the findings and recommendations of the inquiry, investigation, or board and the supporting evidence gathered during the proceeding upon which the proposed adverse action is based. This release of information must comply with 5 U.S.C. 552, Freedom of Information Act (FOIA) and 5 U.S.C. 552a, Privacy Act (PA) requirements. (See AR 340–21 and AR 25–55 for additional guidance.)</a:t>
            </a:r>
          </a:p>
          <a:p>
            <a:r>
              <a:rPr lang="en-US" sz="1200" kern="1200" dirty="0">
                <a:solidFill>
                  <a:schemeClr val="tx1"/>
                </a:solidFill>
                <a:latin typeface="Arial" charset="0"/>
                <a:ea typeface="+mn-ea"/>
                <a:cs typeface="+mn-cs"/>
              </a:rPr>
              <a:t>(2) Give the Soldier a reasonable opportunity, no less than 10 days, to reply, in writing, and to submit rebuttal matters.</a:t>
            </a:r>
          </a:p>
          <a:p>
            <a:r>
              <a:rPr lang="en-US" sz="1200" kern="1200" dirty="0">
                <a:solidFill>
                  <a:schemeClr val="tx1"/>
                </a:solidFill>
                <a:latin typeface="Arial" charset="0"/>
                <a:ea typeface="+mn-ea"/>
                <a:cs typeface="+mn-cs"/>
              </a:rPr>
              <a:t>(3) Review and evaluate any matters submitted by the Soldier.</a:t>
            </a:r>
          </a:p>
          <a:p>
            <a:r>
              <a:rPr lang="en-US" sz="1200" i="1" kern="1200" dirty="0">
                <a:solidFill>
                  <a:schemeClr val="tx1"/>
                </a:solidFill>
                <a:latin typeface="Arial" charset="0"/>
                <a:ea typeface="+mn-ea"/>
                <a:cs typeface="+mn-cs"/>
              </a:rPr>
              <a:t>d. </a:t>
            </a:r>
            <a:r>
              <a:rPr lang="en-US" sz="1200" kern="1200" dirty="0">
                <a:solidFill>
                  <a:schemeClr val="tx1"/>
                </a:solidFill>
                <a:latin typeface="Arial" charset="0"/>
                <a:ea typeface="+mn-ea"/>
                <a:cs typeface="+mn-cs"/>
              </a:rPr>
              <a:t>Other than as directed in subparagraph </a:t>
            </a:r>
            <a:r>
              <a:rPr lang="en-US" sz="1200" i="1" kern="1200" dirty="0">
                <a:solidFill>
                  <a:schemeClr val="tx1"/>
                </a:solidFill>
                <a:latin typeface="Arial" charset="0"/>
                <a:ea typeface="+mn-ea"/>
                <a:cs typeface="+mn-cs"/>
              </a:rPr>
              <a:t>c</a:t>
            </a:r>
            <a:r>
              <a:rPr lang="en-US" sz="1200" kern="1200" dirty="0">
                <a:solidFill>
                  <a:schemeClr val="tx1"/>
                </a:solidFill>
                <a:latin typeface="Arial" charset="0"/>
                <a:ea typeface="+mn-ea"/>
                <a:cs typeface="+mn-cs"/>
              </a:rPr>
              <a:t>, above, or paragraph 2–8</a:t>
            </a:r>
            <a:r>
              <a:rPr lang="en-US" sz="1200" i="1" kern="1200" dirty="0">
                <a:solidFill>
                  <a:schemeClr val="tx1"/>
                </a:solidFill>
                <a:latin typeface="Arial" charset="0"/>
                <a:ea typeface="+mn-ea"/>
                <a:cs typeface="+mn-cs"/>
              </a:rPr>
              <a:t>c</a:t>
            </a:r>
            <a:r>
              <a:rPr lang="en-US" sz="1200" kern="1200" dirty="0">
                <a:solidFill>
                  <a:schemeClr val="tx1"/>
                </a:solidFill>
                <a:latin typeface="Arial" charset="0"/>
                <a:ea typeface="+mn-ea"/>
                <a:cs typeface="+mn-cs"/>
              </a:rPr>
              <a:t>, there is no requirement to refer the inquiry, investigation, or board to the individual if the adverse action contemplated is prescribed in regulations or directives that provide procedural safeguards, such as notice to the individual and an opportunity to respond. For example, there is no requirement to refer an inquiry, investigation, or board conducted under this regulation to a Soldier prior to giving the Soldier an adverse evaluation report based upon the inquiry, investigation, or board, because the regulations governing evaluation reports provide the necessary procedural safeguards. AR 623–3, however, prescribes that the referral procedures specified in AR 15–6 will be followed before initiating or directing a relief for cause, if the relief is contemplated on the basis of an AR 15–6 investigation.</a:t>
            </a:r>
          </a:p>
          <a:p>
            <a:r>
              <a:rPr lang="en-US" sz="1200" i="1" kern="1200" dirty="0">
                <a:solidFill>
                  <a:schemeClr val="tx1"/>
                </a:solidFill>
                <a:latin typeface="Arial" charset="0"/>
                <a:ea typeface="+mn-ea"/>
                <a:cs typeface="+mn-cs"/>
              </a:rPr>
              <a:t>e. </a:t>
            </a:r>
            <a:r>
              <a:rPr lang="en-US" sz="1200" kern="1200" dirty="0">
                <a:solidFill>
                  <a:schemeClr val="tx1"/>
                </a:solidFill>
                <a:latin typeface="Arial" charset="0"/>
                <a:ea typeface="+mn-ea"/>
                <a:cs typeface="+mn-cs"/>
              </a:rPr>
              <a:t>When the inquiry, investigation, or board is conducted pursuant to this regulation and the contemplated administrative action is prescribed by a different regulation or directive with more stringent procedural safeguards than those outlined in subparagraph </a:t>
            </a:r>
            <a:r>
              <a:rPr lang="en-US" sz="1200" i="1" kern="1200" dirty="0">
                <a:solidFill>
                  <a:schemeClr val="tx1"/>
                </a:solidFill>
                <a:latin typeface="Arial" charset="0"/>
                <a:ea typeface="+mn-ea"/>
                <a:cs typeface="+mn-cs"/>
              </a:rPr>
              <a:t>c, </a:t>
            </a:r>
            <a:r>
              <a:rPr lang="en-US" sz="1200" kern="1200" dirty="0">
                <a:solidFill>
                  <a:schemeClr val="tx1"/>
                </a:solidFill>
                <a:latin typeface="Arial" charset="0"/>
                <a:ea typeface="+mn-ea"/>
                <a:cs typeface="+mn-cs"/>
              </a:rPr>
              <a:t>above, the more stringent safeguards must be observed.</a:t>
            </a:r>
          </a:p>
          <a:p>
            <a:r>
              <a:rPr lang="en-US" sz="1200" i="1" kern="1200" dirty="0">
                <a:solidFill>
                  <a:schemeClr val="tx1"/>
                </a:solidFill>
                <a:latin typeface="Arial" charset="0"/>
                <a:ea typeface="+mn-ea"/>
                <a:cs typeface="+mn-cs"/>
              </a:rPr>
              <a:t>f. </a:t>
            </a:r>
            <a:r>
              <a:rPr lang="en-US" sz="1200" kern="1200" dirty="0">
                <a:solidFill>
                  <a:schemeClr val="tx1"/>
                </a:solidFill>
                <a:latin typeface="Arial" charset="0"/>
                <a:ea typeface="+mn-ea"/>
                <a:cs typeface="+mn-cs"/>
              </a:rPr>
              <a:t>Access to completed reports of proceedings by other individuals, including by a Soldier who was a subject of the investigation, but against whom adverse action did not result, is governed by AR 25–55 and AR 340–21.</a:t>
            </a:r>
          </a:p>
        </p:txBody>
      </p:sp>
      <p:sp>
        <p:nvSpPr>
          <p:cNvPr id="4" name="Slide Number Placeholder 3"/>
          <p:cNvSpPr>
            <a:spLocks noGrp="1"/>
          </p:cNvSpPr>
          <p:nvPr>
            <p:ph type="sldNum" sz="quarter" idx="10"/>
          </p:nvPr>
        </p:nvSpPr>
        <p:spPr/>
        <p:txBody>
          <a:bodyPr/>
          <a:lstStyle/>
          <a:p>
            <a:pPr>
              <a:defRPr/>
            </a:pPr>
            <a:fld id="{528C2A04-9936-4212-AAA7-D39B5151049F}" type="slidenum">
              <a:rPr lang="en-US" smtClean="0"/>
              <a:pPr>
                <a:defRPr/>
              </a:pPr>
              <a:t>18</a:t>
            </a:fld>
            <a:endParaRPr lang="en-US" dirty="0"/>
          </a:p>
        </p:txBody>
      </p:sp>
    </p:spTree>
    <p:extLst>
      <p:ext uri="{BB962C8B-B14F-4D97-AF65-F5344CB8AC3E}">
        <p14:creationId xmlns:p14="http://schemas.microsoft.com/office/powerpoint/2010/main" val="12053212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normAutofit/>
          </a:bodyPr>
          <a:lstStyle/>
          <a:p>
            <a:r>
              <a:rPr lang="en-US" dirty="0"/>
              <a:t>This information can be found in 2-8c</a:t>
            </a:r>
          </a:p>
          <a:p>
            <a:endParaRPr lang="en-US" dirty="0"/>
          </a:p>
          <a:p>
            <a:r>
              <a:rPr lang="en-US" sz="1200" b="1" kern="1200" dirty="0">
                <a:solidFill>
                  <a:schemeClr val="tx1"/>
                </a:solidFill>
                <a:latin typeface="Arial" charset="0"/>
                <a:ea typeface="+mn-ea"/>
                <a:cs typeface="+mn-cs"/>
              </a:rPr>
              <a:t>Adverse information</a:t>
            </a:r>
          </a:p>
          <a:p>
            <a:r>
              <a:rPr lang="en-US" sz="1200" kern="1200" dirty="0">
                <a:solidFill>
                  <a:schemeClr val="tx1"/>
                </a:solidFill>
                <a:latin typeface="Arial" charset="0"/>
                <a:ea typeface="+mn-ea"/>
                <a:cs typeface="+mn-cs"/>
              </a:rPr>
              <a:t>Adverse information is any substantiated adverse finding or conclusion from an officially documented investigation or inquiry or any other credible information of an adverse nature. To be credible, the information must be resolved and supported by a preponderance of the evidence. To be adverse, the information must be derogatory, unfavorable, or of a nature that reflects clearly unacceptable conduct, integrity, or judgment on the part of the individual. The following types of information, even though credible, are not considered adverse: (1) motor vehicle violations that did not require a court appearance; (2) minor infractions without negative effect on an individual or the good order or discipline of the organization that: (a) were not identified because of substantiated findings or conclusions from an officially documented investigation; and (b) did not result in more than a </a:t>
            </a:r>
            <a:r>
              <a:rPr lang="en-US" sz="1200" kern="1200" dirty="0" err="1">
                <a:solidFill>
                  <a:schemeClr val="tx1"/>
                </a:solidFill>
                <a:latin typeface="Arial" charset="0"/>
                <a:ea typeface="+mn-ea"/>
                <a:cs typeface="+mn-cs"/>
              </a:rPr>
              <a:t>nonpunitive</a:t>
            </a:r>
            <a:r>
              <a:rPr lang="en-US" sz="1200" kern="1200" dirty="0">
                <a:solidFill>
                  <a:schemeClr val="tx1"/>
                </a:solidFill>
                <a:latin typeface="Arial" charset="0"/>
                <a:ea typeface="+mn-ea"/>
                <a:cs typeface="+mn-cs"/>
              </a:rPr>
              <a:t> rehabilitative counseling administered by a superior to a subordinate.</a:t>
            </a:r>
          </a:p>
        </p:txBody>
      </p:sp>
      <p:sp>
        <p:nvSpPr>
          <p:cNvPr id="4" name="Slide Number Placeholder 3"/>
          <p:cNvSpPr>
            <a:spLocks noGrp="1"/>
          </p:cNvSpPr>
          <p:nvPr>
            <p:ph type="sldNum" sz="quarter" idx="10"/>
          </p:nvPr>
        </p:nvSpPr>
        <p:spPr/>
        <p:txBody>
          <a:bodyPr/>
          <a:lstStyle/>
          <a:p>
            <a:pPr>
              <a:defRPr/>
            </a:pPr>
            <a:fld id="{528C2A04-9936-4212-AAA7-D39B5151049F}" type="slidenum">
              <a:rPr lang="en-US" smtClean="0"/>
              <a:pPr>
                <a:defRPr/>
              </a:pPr>
              <a:t>19</a:t>
            </a:fld>
            <a:endParaRPr lang="en-US" dirty="0"/>
          </a:p>
        </p:txBody>
      </p:sp>
    </p:spTree>
    <p:extLst>
      <p:ext uri="{BB962C8B-B14F-4D97-AF65-F5344CB8AC3E}">
        <p14:creationId xmlns:p14="http://schemas.microsoft.com/office/powerpoint/2010/main" val="30771449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p:txBody>
          <a:bodyPr/>
          <a:lstStyle/>
          <a:p>
            <a:pPr>
              <a:defRPr/>
            </a:pPr>
            <a:fld id="{5A6308C5-15BE-4090-A6EC-CAD9EC6A12B8}" type="slidenum">
              <a:rPr lang="en-US" smtClean="0"/>
              <a:pPr>
                <a:defRPr/>
              </a:pPr>
              <a:t>2</a:t>
            </a:fld>
            <a:endParaRPr lang="en-US"/>
          </a:p>
        </p:txBody>
      </p:sp>
      <p:sp>
        <p:nvSpPr>
          <p:cNvPr id="37891" name="Rectangle 2"/>
          <p:cNvSpPr>
            <a:spLocks noGrp="1" noChangeArrowheads="1"/>
          </p:cNvSpPr>
          <p:nvPr>
            <p:ph type="body" idx="1"/>
          </p:nvPr>
        </p:nvSpPr>
        <p:spPr>
          <a:xfrm>
            <a:off x="933451" y="4416426"/>
            <a:ext cx="5143500" cy="4181475"/>
          </a:xfrm>
          <a:noFill/>
          <a:ln/>
        </p:spPr>
        <p:txBody>
          <a:bodyPr/>
          <a:lstStyle/>
          <a:p>
            <a:pPr eaLnBrk="1" hangingPunct="1">
              <a:buFontTx/>
              <a:buChar char="•"/>
            </a:pPr>
            <a:r>
              <a:rPr lang="en-US" sz="1000" b="1" dirty="0"/>
              <a:t> </a:t>
            </a:r>
            <a:r>
              <a:rPr lang="en-US" b="1" dirty="0"/>
              <a:t>Instruction Note:  </a:t>
            </a:r>
          </a:p>
          <a:p>
            <a:pPr lvl="1" eaLnBrk="1" hangingPunct="1">
              <a:buFontTx/>
              <a:buChar char="•"/>
            </a:pPr>
            <a:r>
              <a:rPr lang="en-US" b="1" dirty="0"/>
              <a:t> Selected Note Pages contain instruction comments to assist with the presentation.</a:t>
            </a:r>
          </a:p>
          <a:p>
            <a:pPr lvl="1" eaLnBrk="1" hangingPunct="1">
              <a:buFontTx/>
              <a:buChar char="•"/>
            </a:pPr>
            <a:r>
              <a:rPr lang="en-US" b="1" dirty="0"/>
              <a:t> This Standard Training Package (STP) is current as of 19 May 2022. To ensure this is the most current version, please log on to JAG University at  https://jagu.army.mil.  Locate the STPs within the Training Tools box on the JAGU home page.</a:t>
            </a:r>
          </a:p>
          <a:p>
            <a:pPr lvl="1" eaLnBrk="1" hangingPunct="1"/>
            <a:endParaRPr lang="en-US" b="1" dirty="0"/>
          </a:p>
        </p:txBody>
      </p:sp>
      <p:sp>
        <p:nvSpPr>
          <p:cNvPr id="37892" name="Rectangle 3"/>
          <p:cNvSpPr>
            <a:spLocks noGrp="1" noRot="1" noChangeAspect="1" noChangeArrowheads="1" noTextEdit="1"/>
          </p:cNvSpPr>
          <p:nvPr>
            <p:ph type="sldImg"/>
          </p:nvPr>
        </p:nvSpPr>
        <p:spPr>
          <a:xfrm>
            <a:off x="1016000" y="293688"/>
            <a:ext cx="4749800" cy="2673350"/>
          </a:xfrm>
          <a:ln/>
        </p:spPr>
      </p:sp>
    </p:spTree>
    <p:extLst>
      <p:ext uri="{BB962C8B-B14F-4D97-AF65-F5344CB8AC3E}">
        <p14:creationId xmlns:p14="http://schemas.microsoft.com/office/powerpoint/2010/main" val="2046622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p:txBody>
          <a:bodyPr/>
          <a:lstStyle/>
          <a:p>
            <a:pPr>
              <a:defRPr/>
            </a:pPr>
            <a:fld id="{2BCD05E5-7D78-42A3-BB09-16E6F8AA52C7}" type="slidenum">
              <a:rPr lang="en-US" smtClean="0"/>
              <a:pPr>
                <a:defRPr/>
              </a:pPr>
              <a:t>20</a:t>
            </a:fld>
            <a:endParaRPr lang="en-US"/>
          </a:p>
        </p:txBody>
      </p:sp>
      <p:sp>
        <p:nvSpPr>
          <p:cNvPr id="71683" name="Rectangle 2"/>
          <p:cNvSpPr>
            <a:spLocks noGrp="1" noRot="1" noChangeAspect="1" noChangeArrowheads="1" noTextEdit="1"/>
          </p:cNvSpPr>
          <p:nvPr>
            <p:ph type="sldImg"/>
          </p:nvPr>
        </p:nvSpPr>
        <p:spPr>
          <a:xfrm>
            <a:off x="406400" y="698500"/>
            <a:ext cx="6197600" cy="3486150"/>
          </a:xfrm>
          <a:ln/>
        </p:spPr>
      </p:sp>
      <p:sp>
        <p:nvSpPr>
          <p:cNvPr id="71684" name="Rectangle 3"/>
          <p:cNvSpPr>
            <a:spLocks noGrp="1" noChangeArrowheads="1"/>
          </p:cNvSpPr>
          <p:nvPr>
            <p:ph type="body" idx="1"/>
          </p:nvPr>
        </p:nvSpPr>
        <p:spPr>
          <a:noFill/>
          <a:ln/>
        </p:spPr>
        <p:txBody>
          <a:bodyPr/>
          <a:lstStyle/>
          <a:p>
            <a:pPr eaLnBrk="1" hangingPunct="1">
              <a:buFontTx/>
              <a:buChar char="•"/>
            </a:pPr>
            <a:r>
              <a:rPr lang="en-US" sz="1400" b="1" dirty="0"/>
              <a:t> </a:t>
            </a:r>
            <a:r>
              <a:rPr lang="en-US" dirty="0"/>
              <a:t>Instructor Comments:</a:t>
            </a:r>
          </a:p>
          <a:p>
            <a:pPr eaLnBrk="1" hangingPunct="1"/>
            <a:r>
              <a:rPr lang="en-US" dirty="0"/>
              <a:t> </a:t>
            </a:r>
          </a:p>
          <a:p>
            <a:pPr lvl="1" eaLnBrk="1" hangingPunct="1">
              <a:buFontTx/>
              <a:buChar char="•"/>
            </a:pPr>
            <a:endParaRPr lang="en-US" dirty="0"/>
          </a:p>
          <a:p>
            <a:pPr eaLnBrk="1" hangingPunct="1"/>
            <a:r>
              <a:rPr lang="en-US" dirty="0"/>
              <a:t>Questions or comments about this briefing may be referred to the Training Developments Directorate, Distributed Learning Division, The Judge Advocate General’s Legal Center and School by going to https://jagu.army.mil and submitting a helpdesk ticket.</a:t>
            </a:r>
          </a:p>
          <a:p>
            <a:pPr eaLnBrk="1" hangingPunct="1"/>
            <a:endParaRPr lang="en-US" dirty="0"/>
          </a:p>
          <a:p>
            <a:pPr eaLnBrk="1" hangingPunct="1"/>
            <a:endParaRPr lang="en-US" b="1" dirty="0"/>
          </a:p>
        </p:txBody>
      </p:sp>
    </p:spTree>
    <p:extLst>
      <p:ext uri="{BB962C8B-B14F-4D97-AF65-F5344CB8AC3E}">
        <p14:creationId xmlns:p14="http://schemas.microsoft.com/office/powerpoint/2010/main" val="22212808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xfrm>
            <a:off x="1092200" y="293688"/>
            <a:ext cx="4749800" cy="2673350"/>
          </a:xfrm>
          <a:ln/>
        </p:spPr>
      </p:sp>
      <p:sp>
        <p:nvSpPr>
          <p:cNvPr id="38915" name="Rectangle 3"/>
          <p:cNvSpPr>
            <a:spLocks noGrp="1" noChangeArrowheads="1"/>
          </p:cNvSpPr>
          <p:nvPr>
            <p:ph type="body" idx="1"/>
          </p:nvPr>
        </p:nvSpPr>
        <p:spPr>
          <a:xfrm>
            <a:off x="725489" y="3144838"/>
            <a:ext cx="5730875" cy="5453062"/>
          </a:xfrm>
          <a:noFill/>
          <a:ln/>
        </p:spPr>
        <p:txBody>
          <a:bodyPr/>
          <a:lstStyle/>
          <a:p>
            <a:pPr eaLnBrk="1" hangingPunct="1">
              <a:buFontTx/>
              <a:buChar char="•"/>
            </a:pPr>
            <a:r>
              <a:rPr lang="en-US" b="1" dirty="0"/>
              <a:t> Instructor Comments:</a:t>
            </a:r>
            <a:r>
              <a:rPr lang="en-US" u="sng" dirty="0"/>
              <a:t> </a:t>
            </a:r>
          </a:p>
          <a:p>
            <a:pPr eaLnBrk="1" hangingPunct="1">
              <a:buFontTx/>
              <a:buChar char="•"/>
            </a:pPr>
            <a:r>
              <a:rPr lang="en-US" u="none" dirty="0"/>
              <a:t>10 U.S.C. 7233 and AR 600-20 paragraph 5-11 requires Commanders to inquiry into allegations of misconduct. </a:t>
            </a:r>
          </a:p>
          <a:p>
            <a:pPr eaLnBrk="1" hangingPunct="1">
              <a:buFontTx/>
              <a:buChar char="•"/>
            </a:pPr>
            <a:endParaRPr lang="en-US" dirty="0"/>
          </a:p>
          <a:p>
            <a:pPr eaLnBrk="1" hangingPunct="1">
              <a:buFontTx/>
              <a:buChar char="•"/>
            </a:pPr>
            <a:r>
              <a:rPr lang="en-US" dirty="0"/>
              <a:t> In the military, a commander or supervisor’s authority to investigate is very broad.  Administrative investigations refer to all of the non-criminal investigations (those not conducted by a law enforcement organization, i.e., CID, MPI) that commanders and leaders conduct.  These are investigations either mandated by an Army regulation or DoD Directive, or directed by a commander or supervisor. </a:t>
            </a:r>
          </a:p>
          <a:p>
            <a:pPr eaLnBrk="1" hangingPunct="1">
              <a:buFontTx/>
              <a:buChar char="•"/>
            </a:pPr>
            <a:endParaRPr lang="en-US" dirty="0"/>
          </a:p>
          <a:p>
            <a:pPr eaLnBrk="1" hangingPunct="1">
              <a:buFontTx/>
              <a:buChar char="•"/>
            </a:pPr>
            <a:r>
              <a:rPr lang="en-US" dirty="0"/>
              <a:t> There does not have to be some sort of affirmative authorization to investigate a matter.  There are, of course, regulations that require certain investigations and also some regulations that impose restrictions and limits on what a commander can investigate; but, generally, commanders can investigate any matter under their responsibility, unless otherwise prohibited or limited, if undertaken for the purpose of furthering the good order and discipline of their command. </a:t>
            </a:r>
          </a:p>
          <a:p>
            <a:pPr eaLnBrk="1" hangingPunct="1">
              <a:buFontTx/>
              <a:buChar char="•"/>
            </a:pPr>
            <a:endParaRPr lang="en-US" dirty="0"/>
          </a:p>
          <a:p>
            <a:pPr eaLnBrk="1" hangingPunct="1">
              <a:buFontTx/>
              <a:buChar char="•"/>
            </a:pPr>
            <a:r>
              <a:rPr lang="en-US" dirty="0"/>
              <a:t> The key to success when the need for an investigation arises is to do them, do them right, and do them right away.  Failure to do them raises allegations of reluctance to investigate ourselves, failure to do them right raises allegations of cover-up or incompetence, and failure to do them right away raises issues of accuracy.</a:t>
            </a:r>
          </a:p>
        </p:txBody>
      </p:sp>
    </p:spTree>
    <p:extLst>
      <p:ext uri="{BB962C8B-B14F-4D97-AF65-F5344CB8AC3E}">
        <p14:creationId xmlns:p14="http://schemas.microsoft.com/office/powerpoint/2010/main" val="2519193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998538" y="293688"/>
            <a:ext cx="4784725" cy="2692400"/>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buFontTx/>
              <a:buChar char="•"/>
            </a:pPr>
            <a:r>
              <a:rPr lang="en-US" altLang="en-US" b="1">
                <a:latin typeface="Arial" panose="020B0604020202020204" pitchFamily="34" charset="0"/>
              </a:rPr>
              <a:t> Instructor Comments:</a:t>
            </a:r>
            <a:r>
              <a:rPr lang="en-US" altLang="en-US" u="sng">
                <a:latin typeface="Arial" panose="020B0604020202020204" pitchFamily="34" charset="0"/>
              </a:rPr>
              <a:t> </a:t>
            </a:r>
          </a:p>
          <a:p>
            <a:pPr>
              <a:buFontTx/>
              <a:buChar char="•"/>
            </a:pPr>
            <a:endParaRPr lang="en-US" altLang="en-US" u="sng">
              <a:latin typeface="Arial" panose="020B0604020202020204" pitchFamily="34" charset="0"/>
            </a:endParaRPr>
          </a:p>
          <a:p>
            <a:pPr>
              <a:buFontTx/>
              <a:buChar char="•"/>
            </a:pPr>
            <a:r>
              <a:rPr lang="en-US" altLang="en-US">
                <a:latin typeface="Arial" panose="020B0604020202020204" pitchFamily="34" charset="0"/>
              </a:rPr>
              <a:t> The purpose of this presentation is to provide basic information regarding the most common Army Administrative Investigations.  These are AR 15-6 investigations, AR 385-10 safety investigations, and AR 600-8-4 line of duty investigations.  Also there is now a requirement to conduct an administrative investigation in cases of hazing and bullying UP of AR 600-20. AR 735-5 FLIPLs are covered in another STP.</a:t>
            </a:r>
          </a:p>
        </p:txBody>
      </p:sp>
      <p:sp>
        <p:nvSpPr>
          <p:cNvPr id="1126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731">
              <a:spcBef>
                <a:spcPct val="30000"/>
              </a:spcBef>
              <a:defRPr sz="1200">
                <a:solidFill>
                  <a:schemeClr val="tx1"/>
                </a:solidFill>
                <a:latin typeface="Arial" panose="020B0604020202020204" pitchFamily="34" charset="0"/>
              </a:defRPr>
            </a:lvl1pPr>
            <a:lvl2pPr marL="741403" indent="-284788" defTabSz="930731">
              <a:spcBef>
                <a:spcPct val="30000"/>
              </a:spcBef>
              <a:defRPr sz="1200">
                <a:solidFill>
                  <a:schemeClr val="tx1"/>
                </a:solidFill>
                <a:latin typeface="Arial" panose="020B0604020202020204" pitchFamily="34" charset="0"/>
              </a:defRPr>
            </a:lvl2pPr>
            <a:lvl3pPr marL="1142333" indent="-227512" defTabSz="930731">
              <a:spcBef>
                <a:spcPct val="30000"/>
              </a:spcBef>
              <a:defRPr sz="1200">
                <a:solidFill>
                  <a:schemeClr val="tx1"/>
                </a:solidFill>
                <a:latin typeface="Arial" panose="020B0604020202020204" pitchFamily="34" charset="0"/>
              </a:defRPr>
            </a:lvl3pPr>
            <a:lvl4pPr marL="1598948" indent="-227512" defTabSz="930731">
              <a:spcBef>
                <a:spcPct val="30000"/>
              </a:spcBef>
              <a:defRPr sz="1200">
                <a:solidFill>
                  <a:schemeClr val="tx1"/>
                </a:solidFill>
                <a:latin typeface="Arial" panose="020B0604020202020204" pitchFamily="34" charset="0"/>
              </a:defRPr>
            </a:lvl4pPr>
            <a:lvl5pPr marL="2057154" indent="-227512" defTabSz="930731">
              <a:spcBef>
                <a:spcPct val="30000"/>
              </a:spcBef>
              <a:defRPr sz="1200">
                <a:solidFill>
                  <a:schemeClr val="tx1"/>
                </a:solidFill>
                <a:latin typeface="Arial" panose="020B0604020202020204" pitchFamily="34" charset="0"/>
              </a:defRPr>
            </a:lvl5pPr>
            <a:lvl6pPr marL="2515360" indent="-227512" defTabSz="930731" eaLnBrk="0" fontAlgn="base" hangingPunct="0">
              <a:spcBef>
                <a:spcPct val="30000"/>
              </a:spcBef>
              <a:spcAft>
                <a:spcPct val="0"/>
              </a:spcAft>
              <a:defRPr sz="1200">
                <a:solidFill>
                  <a:schemeClr val="tx1"/>
                </a:solidFill>
                <a:latin typeface="Arial" panose="020B0604020202020204" pitchFamily="34" charset="0"/>
              </a:defRPr>
            </a:lvl6pPr>
            <a:lvl7pPr marL="2973565" indent="-227512" defTabSz="930731" eaLnBrk="0" fontAlgn="base" hangingPunct="0">
              <a:spcBef>
                <a:spcPct val="30000"/>
              </a:spcBef>
              <a:spcAft>
                <a:spcPct val="0"/>
              </a:spcAft>
              <a:defRPr sz="1200">
                <a:solidFill>
                  <a:schemeClr val="tx1"/>
                </a:solidFill>
                <a:latin typeface="Arial" panose="020B0604020202020204" pitchFamily="34" charset="0"/>
              </a:defRPr>
            </a:lvl7pPr>
            <a:lvl8pPr marL="3431771" indent="-227512" defTabSz="930731" eaLnBrk="0" fontAlgn="base" hangingPunct="0">
              <a:spcBef>
                <a:spcPct val="30000"/>
              </a:spcBef>
              <a:spcAft>
                <a:spcPct val="0"/>
              </a:spcAft>
              <a:defRPr sz="1200">
                <a:solidFill>
                  <a:schemeClr val="tx1"/>
                </a:solidFill>
                <a:latin typeface="Arial" panose="020B0604020202020204" pitchFamily="34" charset="0"/>
              </a:defRPr>
            </a:lvl8pPr>
            <a:lvl9pPr marL="3889977" indent="-227512" defTabSz="930731"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F7E9FD0-BE08-4AF2-82A7-609C545DD720}" type="slidenum">
              <a:rPr lang="en-US" altLang="en-US" smtClean="0"/>
              <a:pPr>
                <a:spcBef>
                  <a:spcPct val="0"/>
                </a:spcBef>
              </a:pPr>
              <a:t>4</a:t>
            </a:fld>
            <a:endParaRPr lang="en-US" altLang="en-US"/>
          </a:p>
        </p:txBody>
      </p:sp>
    </p:spTree>
    <p:extLst>
      <p:ext uri="{BB962C8B-B14F-4D97-AF65-F5344CB8AC3E}">
        <p14:creationId xmlns:p14="http://schemas.microsoft.com/office/powerpoint/2010/main" val="7654868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931863" y="219075"/>
            <a:ext cx="5011737" cy="2819400"/>
          </a:xfrm>
          <a:ln/>
        </p:spPr>
      </p:sp>
      <p:sp>
        <p:nvSpPr>
          <p:cNvPr id="41987" name="Rectangle 3"/>
          <p:cNvSpPr>
            <a:spLocks noGrp="1" noChangeArrowheads="1"/>
          </p:cNvSpPr>
          <p:nvPr>
            <p:ph type="body" idx="1"/>
          </p:nvPr>
        </p:nvSpPr>
        <p:spPr>
          <a:xfrm>
            <a:off x="328614" y="3214688"/>
            <a:ext cx="6343650" cy="5383212"/>
          </a:xfrm>
          <a:noFill/>
          <a:ln/>
        </p:spPr>
        <p:txBody>
          <a:bodyPr/>
          <a:lstStyle/>
          <a:p>
            <a:pPr eaLnBrk="1" hangingPunct="1">
              <a:buFontTx/>
              <a:buChar char="•"/>
            </a:pPr>
            <a:r>
              <a:rPr lang="en-US" b="1" dirty="0"/>
              <a:t>Instructor Comments:</a:t>
            </a:r>
            <a:r>
              <a:rPr lang="en-US" u="sng" dirty="0"/>
              <a:t> </a:t>
            </a:r>
          </a:p>
          <a:p>
            <a:pPr eaLnBrk="1" hangingPunct="1">
              <a:buFontTx/>
              <a:buChar char="•"/>
            </a:pPr>
            <a:endParaRPr lang="en-US" u="sng" dirty="0"/>
          </a:p>
          <a:p>
            <a:pPr eaLnBrk="1" hangingPunct="1">
              <a:buFontTx/>
              <a:buChar char="•"/>
            </a:pPr>
            <a:r>
              <a:rPr lang="en-US" dirty="0"/>
              <a:t> AR 15-6 is the Army’s primary reference regarding investigations.  It does not, however, mandate any particular investigation be conducted.  </a:t>
            </a:r>
          </a:p>
          <a:p>
            <a:pPr eaLnBrk="1" hangingPunct="1">
              <a:buFontTx/>
              <a:buChar char="•"/>
            </a:pPr>
            <a:endParaRPr lang="en-US" dirty="0"/>
          </a:p>
          <a:p>
            <a:pPr eaLnBrk="1" hangingPunct="1">
              <a:buFontTx/>
              <a:buChar char="•"/>
            </a:pPr>
            <a:r>
              <a:rPr lang="en-US" dirty="0"/>
              <a:t> AR 15-6 establishes procedures for investigations and boards of officers not specifically authorized by any other directive.  AR 15-6 or any part of it may be made applicable to investigations or boards that are authorized by another directive, but only by specific provision in that directive or in the memorandum of appointment.  In case of a conflict between the provisions of AR 15-6, when made applicable, and the provisions of a specific directive authorizing the investigation or board, the specific regulation would govern. </a:t>
            </a:r>
          </a:p>
          <a:p>
            <a:pPr eaLnBrk="1" hangingPunct="1">
              <a:buFontTx/>
              <a:buChar char="•"/>
            </a:pPr>
            <a:endParaRPr lang="en-US" dirty="0"/>
          </a:p>
          <a:p>
            <a:pPr eaLnBrk="1" hangingPunct="1">
              <a:buFontTx/>
              <a:buChar char="•"/>
            </a:pPr>
            <a:r>
              <a:rPr lang="en-US" dirty="0"/>
              <a:t> Even when not specifically made applicable, AR 15-6 may be used as a general guide for investigations or boards authorized by another directive, but in that case, its provisions are not mandatory (i.e. AR 385-10, The Army Safety Program, authorizes safety accident investigations but does not incorporate AR 15-6.)</a:t>
            </a:r>
          </a:p>
          <a:p>
            <a:pPr eaLnBrk="1" hangingPunct="1">
              <a:buFontTx/>
              <a:buChar char="•"/>
            </a:pPr>
            <a:endParaRPr lang="en-US" dirty="0"/>
          </a:p>
          <a:p>
            <a:pPr eaLnBrk="1" hangingPunct="1">
              <a:spcBef>
                <a:spcPct val="0"/>
              </a:spcBef>
              <a:buFontTx/>
              <a:buChar char="•"/>
            </a:pPr>
            <a:r>
              <a:rPr lang="en-US" dirty="0"/>
              <a:t> Examples of Regulations that require an AR 15-6 investigation:  AR 735-5 (loss of controlled items (night vision goggles, weapons)); AR 600-63 (death when suicide suspected or confirmed (administrative investigation UP AR 15-6)); AR 600-20, Appendix C: Formal EO/Sexual Harassment complaint requires AR 15-6 investigation; AR 635-200 (active duty enlisted administrative separations (formal proceedings</a:t>
            </a:r>
            <a:r>
              <a:rPr lang="en-US" baseline="0" dirty="0"/>
              <a:t> UP </a:t>
            </a:r>
            <a:r>
              <a:rPr lang="en-US" dirty="0"/>
              <a:t>AR 15-6)); AR 600-8-24 (Boards of Inquiry for involuntary officer separations (formal proceedings UP AR 15-6)); AR 638-8 (hostile death and suspected friendly fire deaths require investigation</a:t>
            </a:r>
            <a:r>
              <a:rPr lang="en-US" baseline="0" dirty="0"/>
              <a:t> UP AR 15-6</a:t>
            </a:r>
            <a:r>
              <a:rPr lang="en-US" dirty="0"/>
              <a:t>); and. AR 385-10 (Legal accident investigation for all Class A accidents). </a:t>
            </a:r>
          </a:p>
          <a:p>
            <a:pPr eaLnBrk="1" hangingPunct="1">
              <a:buFontTx/>
              <a:buChar char="•"/>
            </a:pPr>
            <a:endParaRPr lang="en-US" dirty="0"/>
          </a:p>
          <a:p>
            <a:pPr eaLnBrk="1" hangingPunct="1">
              <a:buFontTx/>
              <a:buChar char="•"/>
            </a:pPr>
            <a:endParaRPr lang="en-US" dirty="0"/>
          </a:p>
          <a:p>
            <a:pPr eaLnBrk="1" hangingPunct="1">
              <a:buFontTx/>
              <a:buChar char="•"/>
            </a:pPr>
            <a:endParaRPr lang="en-US" dirty="0"/>
          </a:p>
          <a:p>
            <a:pPr eaLnBrk="1" hangingPunct="1">
              <a:buFontTx/>
              <a:buChar char="•"/>
            </a:pPr>
            <a:endParaRPr lang="en-US" dirty="0"/>
          </a:p>
          <a:p>
            <a:pPr eaLnBrk="1" hangingPunct="1">
              <a:buFontTx/>
              <a:buChar char="•"/>
            </a:pPr>
            <a:endParaRPr lang="en-US" dirty="0"/>
          </a:p>
          <a:p>
            <a:pPr eaLnBrk="1" hangingPunct="1">
              <a:buFontTx/>
              <a:buChar char="•"/>
            </a:pPr>
            <a:endParaRPr lang="en-US" dirty="0"/>
          </a:p>
          <a:p>
            <a:pPr eaLnBrk="1" hangingPunct="1">
              <a:buFontTx/>
              <a:buChar char="•"/>
            </a:pPr>
            <a:endParaRPr lang="en-US" dirty="0"/>
          </a:p>
        </p:txBody>
      </p:sp>
    </p:spTree>
    <p:extLst>
      <p:ext uri="{BB962C8B-B14F-4D97-AF65-F5344CB8AC3E}">
        <p14:creationId xmlns:p14="http://schemas.microsoft.com/office/powerpoint/2010/main" val="12540756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xfrm>
            <a:off x="931863" y="219075"/>
            <a:ext cx="5011737" cy="2819400"/>
          </a:xfrm>
          <a:ln/>
        </p:spPr>
      </p:sp>
      <p:sp>
        <p:nvSpPr>
          <p:cNvPr id="43011" name="Rectangle 3"/>
          <p:cNvSpPr>
            <a:spLocks noGrp="1" noChangeArrowheads="1"/>
          </p:cNvSpPr>
          <p:nvPr>
            <p:ph type="body" idx="1"/>
          </p:nvPr>
        </p:nvSpPr>
        <p:spPr>
          <a:xfrm>
            <a:off x="328614" y="3214688"/>
            <a:ext cx="6343650" cy="5383212"/>
          </a:xfrm>
          <a:noFill/>
          <a:ln/>
        </p:spPr>
        <p:txBody>
          <a:bodyPr/>
          <a:lstStyle/>
          <a:p>
            <a:pPr eaLnBrk="1" hangingPunct="1"/>
            <a:endParaRPr lang="en-US" b="1" dirty="0"/>
          </a:p>
        </p:txBody>
      </p:sp>
    </p:spTree>
    <p:extLst>
      <p:ext uri="{BB962C8B-B14F-4D97-AF65-F5344CB8AC3E}">
        <p14:creationId xmlns:p14="http://schemas.microsoft.com/office/powerpoint/2010/main" val="3864475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xfrm>
            <a:off x="904875" y="215900"/>
            <a:ext cx="4938713" cy="2778125"/>
          </a:xfrm>
          <a:ln/>
        </p:spPr>
      </p:sp>
      <p:sp>
        <p:nvSpPr>
          <p:cNvPr id="70659" name="Rectangle 3"/>
          <p:cNvSpPr>
            <a:spLocks noGrp="1" noChangeArrowheads="1"/>
          </p:cNvSpPr>
          <p:nvPr>
            <p:ph type="body" idx="1"/>
          </p:nvPr>
        </p:nvSpPr>
        <p:spPr>
          <a:xfrm>
            <a:off x="322565" y="3166314"/>
            <a:ext cx="6226896" cy="5302206"/>
          </a:xfrm>
          <a:noFill/>
          <a:ln/>
        </p:spPr>
        <p:txBody>
          <a:bodyPr>
            <a:normAutofit fontScale="92500" lnSpcReduction="10000"/>
          </a:bodyPr>
          <a:lstStyle/>
          <a:p>
            <a:pPr eaLnBrk="1" hangingPunct="1">
              <a:buFontTx/>
              <a:buChar char="•"/>
            </a:pPr>
            <a:r>
              <a:rPr lang="en-US" b="1" dirty="0"/>
              <a:t> Instructor Comments:</a:t>
            </a:r>
            <a:endParaRPr lang="en-US" u="sng" dirty="0"/>
          </a:p>
          <a:p>
            <a:pPr eaLnBrk="1" hangingPunct="1">
              <a:buFontTx/>
              <a:buChar char="•"/>
            </a:pPr>
            <a:endParaRPr lang="en-US" u="sng" dirty="0"/>
          </a:p>
          <a:p>
            <a:pPr eaLnBrk="1" hangingPunct="1">
              <a:buFontTx/>
              <a:buChar char="•"/>
            </a:pPr>
            <a:r>
              <a:rPr lang="en-US" dirty="0"/>
              <a:t> An AR 15-6 investigation is used to ascertain facts, make assessments (findings) based on those facts, and make recommendations to the appropriate authority based on the findings.</a:t>
            </a:r>
          </a:p>
          <a:p>
            <a:pPr eaLnBrk="1" hangingPunct="1">
              <a:buFontTx/>
              <a:buChar char="•"/>
            </a:pPr>
            <a:endParaRPr lang="en-US" dirty="0"/>
          </a:p>
          <a:p>
            <a:pPr eaLnBrk="1" hangingPunct="1">
              <a:buFontTx/>
              <a:buChar char="•"/>
            </a:pPr>
            <a:r>
              <a:rPr lang="en-US" dirty="0"/>
              <a:t> There are three types of AR 15-6 investigations—Preliminary</a:t>
            </a:r>
            <a:r>
              <a:rPr lang="en-US" baseline="0" dirty="0"/>
              <a:t> Inquiries, Administrative Investigations and Boards of Officers</a:t>
            </a:r>
            <a:r>
              <a:rPr lang="en-US" dirty="0"/>
              <a:t>.</a:t>
            </a:r>
          </a:p>
          <a:p>
            <a:pPr lvl="1" eaLnBrk="1" hangingPunct="1">
              <a:buFontTx/>
              <a:buChar char="•"/>
            </a:pPr>
            <a:r>
              <a:rPr lang="en-US" dirty="0"/>
              <a:t> Boards of Officers were previously referred to as formal boards. They are used to provide a hearing for a named respondent, for example, an enlisted soldier administrative separation board.  A board of officers affords significant rights and entails detailed procedures.</a:t>
            </a:r>
          </a:p>
          <a:p>
            <a:pPr lvl="2" eaLnBrk="1" hangingPunct="1">
              <a:buFontTx/>
              <a:buChar char="•"/>
            </a:pPr>
            <a:r>
              <a:rPr lang="en-US" dirty="0"/>
              <a:t> Some of these rights include: notice, time to prepare, right to be present, counsel, ability to challenge members, object to evidence, and present evidence, and make argument.</a:t>
            </a:r>
          </a:p>
          <a:p>
            <a:pPr lvl="2" eaLnBrk="1" hangingPunct="1">
              <a:buFontTx/>
              <a:buChar char="•"/>
            </a:pPr>
            <a:r>
              <a:rPr lang="en-US" dirty="0"/>
              <a:t> As a result, it is more cumbersome and resource-intensive than an informal investigation.</a:t>
            </a:r>
          </a:p>
          <a:p>
            <a:pPr lvl="2" eaLnBrk="1" hangingPunct="1">
              <a:buFontTx/>
              <a:buChar char="•"/>
            </a:pPr>
            <a:r>
              <a:rPr lang="en-US" dirty="0"/>
              <a:t> Formal boards are rarely, if ever, required in any context other than administrative separation boards and Flying Evaluation Boards (FEB).</a:t>
            </a:r>
          </a:p>
          <a:p>
            <a:pPr lvl="1" eaLnBrk="1" hangingPunct="1">
              <a:buFontTx/>
              <a:buChar char="•"/>
            </a:pPr>
            <a:r>
              <a:rPr lang="en-US" dirty="0"/>
              <a:t> Administrative</a:t>
            </a:r>
            <a:r>
              <a:rPr lang="en-US" baseline="0" dirty="0"/>
              <a:t> Investigations were previously referred to as i</a:t>
            </a:r>
            <a:r>
              <a:rPr lang="en-US" dirty="0"/>
              <a:t>nformal investigations. These administrative investigations are far more common than boards of officers.  They are used to investigate many different types of incidents from friendly fire in combat to improper use of government cell phones CONUS.  They are much more flexible than formal boards.  No formal hearings, usually just one investigating officer, statements taken and evidence obtained informally, no named respondent so the individual’s rights at a formal board not involved.  </a:t>
            </a:r>
          </a:p>
          <a:p>
            <a:pPr lvl="1" eaLnBrk="1" hangingPunct="1">
              <a:buFontTx/>
              <a:buChar char="•"/>
            </a:pPr>
            <a:r>
              <a:rPr lang="en-US" dirty="0"/>
              <a:t>A</a:t>
            </a:r>
            <a:r>
              <a:rPr lang="en-US" baseline="0" dirty="0"/>
              <a:t> preliminary inquiry is very similar to a commander’s inquiry.  It is the least formal procedure: only requires written findings and filing if adverse finding and no additional investigation follows.</a:t>
            </a:r>
            <a:endParaRPr lang="en-US" dirty="0"/>
          </a:p>
          <a:p>
            <a:pPr eaLnBrk="1" hangingPunct="1">
              <a:buFontTx/>
              <a:buChar char="•"/>
            </a:pPr>
            <a:endParaRPr lang="en-US" dirty="0"/>
          </a:p>
          <a:p>
            <a:pPr eaLnBrk="1" hangingPunct="1"/>
            <a:r>
              <a:rPr lang="en-US" dirty="0"/>
              <a:t>	</a:t>
            </a:r>
          </a:p>
        </p:txBody>
      </p:sp>
    </p:spTree>
    <p:extLst>
      <p:ext uri="{BB962C8B-B14F-4D97-AF65-F5344CB8AC3E}">
        <p14:creationId xmlns:p14="http://schemas.microsoft.com/office/powerpoint/2010/main" val="7532746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xfrm>
            <a:off x="904875" y="215900"/>
            <a:ext cx="4938713" cy="2778125"/>
          </a:xfrm>
          <a:ln/>
        </p:spPr>
      </p:sp>
      <p:sp>
        <p:nvSpPr>
          <p:cNvPr id="71683" name="Rectangle 3"/>
          <p:cNvSpPr>
            <a:spLocks noGrp="1" noChangeArrowheads="1"/>
          </p:cNvSpPr>
          <p:nvPr>
            <p:ph type="body" idx="1"/>
          </p:nvPr>
        </p:nvSpPr>
        <p:spPr>
          <a:xfrm>
            <a:off x="322565" y="3166314"/>
            <a:ext cx="6226896" cy="5302206"/>
          </a:xfrm>
          <a:noFill/>
          <a:ln/>
        </p:spPr>
        <p:txBody>
          <a:bodyPr/>
          <a:lstStyle/>
          <a:p>
            <a:pPr eaLnBrk="1" hangingPunct="1">
              <a:buFontTx/>
              <a:buChar char="•"/>
            </a:pPr>
            <a:r>
              <a:rPr lang="en-US" b="1" dirty="0"/>
              <a:t> Instructor Comments:</a:t>
            </a:r>
          </a:p>
          <a:p>
            <a:pPr eaLnBrk="1" hangingPunct="1">
              <a:buFontTx/>
              <a:buChar char="•"/>
            </a:pPr>
            <a:endParaRPr lang="en-US" dirty="0"/>
          </a:p>
          <a:p>
            <a:pPr eaLnBrk="1" hangingPunct="1">
              <a:buFontTx/>
              <a:buChar char="•"/>
            </a:pPr>
            <a:r>
              <a:rPr lang="en-US" dirty="0"/>
              <a:t> Individual who directs the investigation commonly referred to as the appointing authority, approving  authority, or convening authority.  AR 15-6 refers to the individual as the appointing authority.   </a:t>
            </a:r>
          </a:p>
          <a:p>
            <a:pPr eaLnBrk="1" hangingPunct="1"/>
            <a:endParaRPr lang="en-US" dirty="0"/>
          </a:p>
          <a:p>
            <a:pPr eaLnBrk="1" hangingPunct="1">
              <a:buFontTx/>
              <a:buChar char="•"/>
            </a:pPr>
            <a:r>
              <a:rPr lang="en-US" dirty="0"/>
              <a:t> Some regulations require a certain level of officer to  appoint a 15-6.  (AR 638-8, requires General Court-Martial Convening Authorities (GCMCAs) to  appoint investigations into friendly fire fatality cases). Note that AR 638-8 is directly contrary</a:t>
            </a:r>
            <a:r>
              <a:rPr lang="en-US" baseline="0" dirty="0"/>
              <a:t> to DODI 6055.07 which requires that the combatant commander appoint administrative investigations into allegations of friendly fire.</a:t>
            </a:r>
            <a:r>
              <a:rPr lang="en-US" dirty="0"/>
              <a:t>  </a:t>
            </a:r>
          </a:p>
          <a:p>
            <a:pPr eaLnBrk="1" hangingPunct="1">
              <a:buFontTx/>
              <a:buChar char="•"/>
            </a:pPr>
            <a:endParaRPr lang="en-US" dirty="0"/>
          </a:p>
          <a:p>
            <a:pPr eaLnBrk="1" hangingPunct="1">
              <a:buFontTx/>
              <a:buChar char="•"/>
            </a:pPr>
            <a:r>
              <a:rPr lang="en-US" dirty="0"/>
              <a:t> Conflicts when there are two apparent appointing authorities that have an interest in a matter—a single investigation should be conducted.  When agreement cannot be made, first superior commander will resolve the issue.</a:t>
            </a:r>
          </a:p>
          <a:p>
            <a:pPr eaLnBrk="1" hangingPunct="1">
              <a:buFontTx/>
              <a:buChar char="•"/>
            </a:pPr>
            <a:endParaRPr lang="en-US" dirty="0"/>
          </a:p>
          <a:p>
            <a:pPr eaLnBrk="1" hangingPunct="1">
              <a:buFontTx/>
              <a:buChar char="•"/>
            </a:pPr>
            <a:r>
              <a:rPr lang="en-US" baseline="0" dirty="0"/>
              <a:t> The vast majority of AR 15-6 investigations are administrative investigations, even when the purpose of the investigation is to inquire into a individual Soldier’s conduct.</a:t>
            </a:r>
            <a:endParaRPr lang="en-US" dirty="0"/>
          </a:p>
          <a:p>
            <a:pPr eaLnBrk="1" hangingPunct="1">
              <a:buFontTx/>
              <a:buChar char="•"/>
            </a:pPr>
            <a:endParaRPr lang="en-US" dirty="0"/>
          </a:p>
          <a:p>
            <a:pPr eaLnBrk="1" hangingPunct="1">
              <a:buFontTx/>
              <a:buChar char="•"/>
            </a:pPr>
            <a:endParaRPr lang="en-US" dirty="0"/>
          </a:p>
        </p:txBody>
      </p:sp>
    </p:spTree>
    <p:extLst>
      <p:ext uri="{BB962C8B-B14F-4D97-AF65-F5344CB8AC3E}">
        <p14:creationId xmlns:p14="http://schemas.microsoft.com/office/powerpoint/2010/main" val="17634422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91F9D9A5-172F-4D4B-9118-9F278AA03784}" type="slidenum">
              <a:rPr lang="en-US" smtClean="0"/>
              <a:pPr>
                <a:defRPr/>
              </a:pPr>
              <a:t>9</a:t>
            </a:fld>
            <a:endParaRPr lang="en-US"/>
          </a:p>
        </p:txBody>
      </p:sp>
    </p:spTree>
    <p:extLst>
      <p:ext uri="{BB962C8B-B14F-4D97-AF65-F5344CB8AC3E}">
        <p14:creationId xmlns:p14="http://schemas.microsoft.com/office/powerpoint/2010/main" val="2398865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D684495-9FE9-495B-B7D6-4A3807D2FD10}" type="datetime1">
              <a:rPr lang="en-US" smtClean="0"/>
              <a:t>1/22/2025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13068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B0C59B-9D4D-4F14-A800-A722B1403708}" type="datetime1">
              <a:rPr lang="en-US" smtClean="0"/>
              <a:t>1/22/2025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84102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F7B86DF1-4565-4555-A139-E0E6AF3D8708}" type="datetime1">
              <a:rPr lang="en-US" smtClean="0"/>
              <a:t>1/22/2025</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38924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F327EC-39FC-46A4-B6FC-F1F2C478BB07}" type="datetime1">
              <a:rPr lang="en-US" smtClean="0"/>
              <a:t>1/22/2025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29060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60F57810-5EA7-4E0E-91C3-0D39DA9C84D4}" type="datetime1">
              <a:rPr lang="en-US" smtClean="0"/>
              <a:t>1/22/2025</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3758206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0777DE7-7BDE-4527-BF01-21447BC2201D}" type="datetime1">
              <a:rPr lang="en-US" smtClean="0"/>
              <a:t>1/22/2025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69259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868C551-86ED-4367-8E40-A535969FFA49}" type="datetime1">
              <a:rPr lang="en-US" smtClean="0"/>
              <a:t>1/22/2025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83456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A3EB41A-74B3-4F23-9AAA-3CEB446232EA}" type="datetime1">
              <a:rPr lang="en-US" smtClean="0"/>
              <a:t>1/22/2025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45887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50969D-1B15-4903-9E15-22FDDE589013}" type="datetime1">
              <a:rPr lang="en-US" smtClean="0"/>
              <a:t>1/22/2025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77315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AE4330D-AA6D-46E4-BF9E-1E0A12E8E685}" type="datetime1">
              <a:rPr lang="en-US" smtClean="0"/>
              <a:t>1/22/2025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89706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53CFF33-8D31-415A-968F-C32BF9B82E8D}" type="datetime1">
              <a:rPr lang="en-US" smtClean="0"/>
              <a:t>1/22/2025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21831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16386DB4-D146-4209-83C5-59E3AF56167D}" type="datetime1">
              <a:rPr lang="en-US" smtClean="0"/>
              <a:t>1/22/2025</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smtClean="0"/>
              <a:pPr/>
              <a:t>‹#›</a:t>
            </a:fld>
            <a:endParaRPr lang="en-US" dirty="0"/>
          </a:p>
        </p:txBody>
      </p:sp>
      <p:sp>
        <p:nvSpPr>
          <p:cNvPr id="8" name="TextBox 7"/>
          <p:cNvSpPr txBox="1"/>
          <p:nvPr userDrawn="1"/>
        </p:nvSpPr>
        <p:spPr>
          <a:xfrm>
            <a:off x="508000" y="5638800"/>
            <a:ext cx="4775200" cy="369332"/>
          </a:xfrm>
          <a:prstGeom prst="rect">
            <a:avLst/>
          </a:prstGeom>
          <a:noFill/>
        </p:spPr>
        <p:txBody>
          <a:bodyPr wrap="square" rtlCol="0">
            <a:spAutoFit/>
          </a:bodyPr>
          <a:lstStyle/>
          <a:p>
            <a:endParaRPr lang="en-US" dirty="0"/>
          </a:p>
        </p:txBody>
      </p:sp>
      <p:sp>
        <p:nvSpPr>
          <p:cNvPr id="9" name="TextBox 8"/>
          <p:cNvSpPr txBox="1"/>
          <p:nvPr userDrawn="1"/>
        </p:nvSpPr>
        <p:spPr>
          <a:xfrm>
            <a:off x="203200" y="6611781"/>
            <a:ext cx="4165600" cy="215444"/>
          </a:xfrm>
          <a:prstGeom prst="rect">
            <a:avLst/>
          </a:prstGeom>
          <a:noFill/>
        </p:spPr>
        <p:txBody>
          <a:bodyPr wrap="square" rtlCol="0">
            <a:spAutoFit/>
          </a:bodyPr>
          <a:lstStyle/>
          <a:p>
            <a:r>
              <a:rPr lang="en-US" sz="750" dirty="0"/>
              <a:t>Current as  of January 2025</a:t>
            </a:r>
          </a:p>
        </p:txBody>
      </p:sp>
    </p:spTree>
    <p:extLst>
      <p:ext uri="{BB962C8B-B14F-4D97-AF65-F5344CB8AC3E}">
        <p14:creationId xmlns:p14="http://schemas.microsoft.com/office/powerpoint/2010/main" val="2786888819"/>
      </p:ext>
    </p:extLst>
  </p:cSld>
  <p:clrMap bg1="dk1" tx1="lt1" bg2="dk2"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sldNum="0" hdr="0" ft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7406D"/>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09700" y="2457450"/>
            <a:ext cx="6858000" cy="1557338"/>
          </a:xfrm>
        </p:spPr>
        <p:txBody>
          <a:bodyPr>
            <a:normAutofit fontScale="90000"/>
          </a:bodyPr>
          <a:lstStyle/>
          <a:p>
            <a:pPr>
              <a:defRPr/>
            </a:pPr>
            <a:r>
              <a:rPr lang="en-US" dirty="0"/>
              <a:t>Army STANDARD TRAINING PACKAGE</a:t>
            </a:r>
            <a:br>
              <a:rPr lang="en-US" dirty="0"/>
            </a:br>
            <a:endParaRPr lang="en-US" sz="2325"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82050" y="2571750"/>
            <a:ext cx="951548" cy="951548"/>
          </a:xfrm>
          <a:prstGeom prst="rect">
            <a:avLst/>
          </a:prstGeom>
        </p:spPr>
      </p:pic>
    </p:spTree>
    <p:extLst>
      <p:ext uri="{BB962C8B-B14F-4D97-AF65-F5344CB8AC3E}">
        <p14:creationId xmlns:p14="http://schemas.microsoft.com/office/powerpoint/2010/main" val="5993222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752600" y="381000"/>
            <a:ext cx="8686800" cy="1143000"/>
          </a:xfrm>
        </p:spPr>
        <p:txBody>
          <a:bodyPr>
            <a:noAutofit/>
          </a:bodyPr>
          <a:lstStyle/>
          <a:p>
            <a:pPr algn="ctr" eaLnBrk="1" hangingPunct="1"/>
            <a:r>
              <a:rPr lang="en-US" dirty="0"/>
              <a:t>How to Appoint: </a:t>
            </a:r>
            <a:br>
              <a:rPr lang="en-US" dirty="0"/>
            </a:br>
            <a:r>
              <a:rPr lang="en-US" dirty="0"/>
              <a:t>The Appointment Memorandum</a:t>
            </a:r>
          </a:p>
        </p:txBody>
      </p:sp>
      <p:sp>
        <p:nvSpPr>
          <p:cNvPr id="16387" name="Rectangle 3"/>
          <p:cNvSpPr>
            <a:spLocks noGrp="1" noChangeArrowheads="1"/>
          </p:cNvSpPr>
          <p:nvPr>
            <p:ph idx="1"/>
          </p:nvPr>
        </p:nvSpPr>
        <p:spPr>
          <a:xfrm>
            <a:off x="1143000" y="2286000"/>
            <a:ext cx="9906000" cy="4408487"/>
          </a:xfrm>
        </p:spPr>
        <p:txBody>
          <a:bodyPr>
            <a:normAutofit/>
          </a:bodyPr>
          <a:lstStyle/>
          <a:p>
            <a:pPr eaLnBrk="1" hangingPunct="1"/>
            <a:r>
              <a:rPr lang="en-US" sz="3200" dirty="0"/>
              <a:t>Written appointment for administrative investigations and boards of officers</a:t>
            </a:r>
          </a:p>
          <a:p>
            <a:pPr eaLnBrk="1" hangingPunct="1"/>
            <a:r>
              <a:rPr lang="en-US" sz="3200" dirty="0"/>
              <a:t>Describe the facts as they are known at the time</a:t>
            </a:r>
          </a:p>
          <a:p>
            <a:pPr eaLnBrk="1" hangingPunct="1"/>
            <a:r>
              <a:rPr lang="en-US" sz="3200" dirty="0"/>
              <a:t>Be </a:t>
            </a:r>
            <a:r>
              <a:rPr lang="en-US" sz="3200" b="1" u="sng" dirty="0"/>
              <a:t>specific</a:t>
            </a:r>
            <a:r>
              <a:rPr lang="en-US" sz="3200" dirty="0"/>
              <a:t> in what the investigating officer is to accomplish – scope!</a:t>
            </a:r>
          </a:p>
          <a:p>
            <a:pPr eaLnBrk="1" hangingPunct="1"/>
            <a:r>
              <a:rPr lang="en-US" sz="3200" dirty="0"/>
              <a:t>Give adequate guidance and special instructions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714500" y="457200"/>
            <a:ext cx="8915400" cy="1143000"/>
          </a:xfrm>
        </p:spPr>
        <p:txBody>
          <a:bodyPr>
            <a:noAutofit/>
          </a:bodyPr>
          <a:lstStyle/>
          <a:p>
            <a:pPr algn="ctr" eaLnBrk="1" hangingPunct="1"/>
            <a:r>
              <a:rPr lang="en-US" dirty="0"/>
              <a:t>Whom to Appoint: </a:t>
            </a:r>
            <a:br>
              <a:rPr lang="en-US" dirty="0"/>
            </a:br>
            <a:r>
              <a:rPr lang="en-US" dirty="0"/>
              <a:t>The AR 15-6 Investigating Officer</a:t>
            </a:r>
          </a:p>
        </p:txBody>
      </p:sp>
      <p:sp>
        <p:nvSpPr>
          <p:cNvPr id="17411" name="Rectangle 3"/>
          <p:cNvSpPr>
            <a:spLocks noGrp="1" noChangeArrowheads="1"/>
          </p:cNvSpPr>
          <p:nvPr>
            <p:ph idx="1"/>
          </p:nvPr>
        </p:nvSpPr>
        <p:spPr>
          <a:xfrm>
            <a:off x="2133600" y="1981200"/>
            <a:ext cx="8077200" cy="4343400"/>
          </a:xfrm>
        </p:spPr>
        <p:txBody>
          <a:bodyPr>
            <a:normAutofit lnSpcReduction="10000"/>
          </a:bodyPr>
          <a:lstStyle/>
          <a:p>
            <a:pPr>
              <a:buFont typeface="Wingdings" panose="05000000000000000000" pitchFamily="2" charset="2"/>
              <a:buChar char="§"/>
            </a:pPr>
            <a:r>
              <a:rPr lang="en-US" sz="2600" dirty="0"/>
              <a:t>Grade </a:t>
            </a:r>
          </a:p>
          <a:p>
            <a:pPr lvl="1">
              <a:buFont typeface="Wingdings" panose="05000000000000000000" pitchFamily="2" charset="2"/>
              <a:buChar char="§"/>
            </a:pPr>
            <a:r>
              <a:rPr lang="en-US" sz="2600" dirty="0"/>
              <a:t>Commissioned/warrant officer</a:t>
            </a:r>
          </a:p>
          <a:p>
            <a:pPr lvl="1">
              <a:buFont typeface="Wingdings" panose="05000000000000000000" pitchFamily="2" charset="2"/>
              <a:buChar char="§"/>
            </a:pPr>
            <a:r>
              <a:rPr lang="en-US" sz="2600" dirty="0"/>
              <a:t>GS-11 and above</a:t>
            </a:r>
          </a:p>
          <a:p>
            <a:pPr>
              <a:buFont typeface="Wingdings" panose="05000000000000000000" pitchFamily="2" charset="2"/>
              <a:buChar char="§"/>
            </a:pPr>
            <a:r>
              <a:rPr lang="en-US" sz="2600" dirty="0"/>
              <a:t>Senior to person under investigation</a:t>
            </a:r>
          </a:p>
          <a:p>
            <a:pPr>
              <a:buFont typeface="Wingdings" panose="05000000000000000000" pitchFamily="2" charset="2"/>
              <a:buChar char="§"/>
            </a:pPr>
            <a:r>
              <a:rPr lang="en-US" sz="2600" dirty="0"/>
              <a:t>Impartial </a:t>
            </a:r>
          </a:p>
          <a:p>
            <a:pPr>
              <a:buFont typeface="Wingdings" panose="05000000000000000000" pitchFamily="2" charset="2"/>
              <a:buChar char="§"/>
            </a:pPr>
            <a:r>
              <a:rPr lang="en-US" sz="2600" b="1" dirty="0">
                <a:solidFill>
                  <a:srgbClr val="FFC000"/>
                </a:solidFill>
              </a:rPr>
              <a:t>Best qualified</a:t>
            </a:r>
            <a:r>
              <a:rPr lang="en-US" sz="2600" dirty="0">
                <a:solidFill>
                  <a:srgbClr val="FFC000"/>
                </a:solidFill>
              </a:rPr>
              <a:t> by reason of education, training, experience, length of service, demonstrated sound judgment and temperament</a:t>
            </a:r>
          </a:p>
          <a:p>
            <a:pPr>
              <a:buFont typeface="Wingdings" panose="05000000000000000000" pitchFamily="2" charset="2"/>
              <a:buChar char="§"/>
            </a:pPr>
            <a:r>
              <a:rPr lang="en-US" sz="2600" dirty="0"/>
              <a:t>E-7 if military exigencies exist</a:t>
            </a:r>
          </a:p>
          <a:p>
            <a:pPr>
              <a:buFont typeface="Wingdings" panose="05000000000000000000" pitchFamily="2" charset="2"/>
              <a:buChar char="§"/>
            </a:pPr>
            <a:r>
              <a:rPr lang="en-US" sz="2600" dirty="0"/>
              <a:t>Assistant Investigating Officers are allowed</a:t>
            </a:r>
          </a:p>
          <a:p>
            <a:pPr eaLnBrk="1" hangingPunct="1">
              <a:lnSpc>
                <a:spcPct val="90000"/>
              </a:lnSpc>
              <a:buFont typeface="Corbel" panose="020B0503020204020204" pitchFamily="34" charset="0"/>
              <a:buChar char="•"/>
            </a:pPr>
            <a:endParaRPr lang="en-US" sz="2800" dirty="0"/>
          </a:p>
        </p:txBody>
      </p:sp>
    </p:spTree>
    <p:extLst>
      <p:ext uri="{BB962C8B-B14F-4D97-AF65-F5344CB8AC3E}">
        <p14:creationId xmlns:p14="http://schemas.microsoft.com/office/powerpoint/2010/main" val="17173762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title"/>
          </p:nvPr>
        </p:nvSpPr>
        <p:spPr>
          <a:xfrm>
            <a:off x="1752599" y="381000"/>
            <a:ext cx="8193089" cy="1143000"/>
          </a:xfrm>
        </p:spPr>
        <p:txBody>
          <a:bodyPr/>
          <a:lstStyle/>
          <a:p>
            <a:pPr eaLnBrk="1" hangingPunct="1"/>
            <a:r>
              <a:rPr lang="en-US" dirty="0"/>
              <a:t>Conducting the Investigation</a:t>
            </a:r>
          </a:p>
        </p:txBody>
      </p:sp>
      <p:sp>
        <p:nvSpPr>
          <p:cNvPr id="18434" name="Rectangle 2"/>
          <p:cNvSpPr>
            <a:spLocks noGrp="1" noChangeArrowheads="1"/>
          </p:cNvSpPr>
          <p:nvPr>
            <p:ph idx="1"/>
          </p:nvPr>
        </p:nvSpPr>
        <p:spPr>
          <a:xfrm>
            <a:off x="1752599" y="2057400"/>
            <a:ext cx="7735887" cy="2946400"/>
          </a:xfrm>
        </p:spPr>
        <p:txBody>
          <a:bodyPr>
            <a:noAutofit/>
          </a:bodyPr>
          <a:lstStyle/>
          <a:p>
            <a:pPr eaLnBrk="1" hangingPunct="1">
              <a:lnSpc>
                <a:spcPct val="90000"/>
              </a:lnSpc>
            </a:pPr>
            <a:r>
              <a:rPr lang="en-US" sz="2600" dirty="0"/>
              <a:t>Mandatory legal brief</a:t>
            </a:r>
          </a:p>
          <a:p>
            <a:pPr eaLnBrk="1" hangingPunct="1">
              <a:lnSpc>
                <a:spcPct val="90000"/>
              </a:lnSpc>
            </a:pPr>
            <a:r>
              <a:rPr lang="en-US" sz="2600" dirty="0"/>
              <a:t>Must be thorough and impartial</a:t>
            </a:r>
          </a:p>
          <a:p>
            <a:pPr eaLnBrk="1" hangingPunct="1">
              <a:lnSpc>
                <a:spcPct val="90000"/>
              </a:lnSpc>
            </a:pPr>
            <a:r>
              <a:rPr lang="en-US" sz="2600" dirty="0"/>
              <a:t>Using an investigative plan is a must</a:t>
            </a:r>
          </a:p>
          <a:p>
            <a:pPr lvl="1" eaLnBrk="1" hangingPunct="1"/>
            <a:r>
              <a:rPr lang="en-US" sz="2600" dirty="0"/>
              <a:t>Who, what, where, when, why, and how</a:t>
            </a:r>
          </a:p>
          <a:p>
            <a:pPr eaLnBrk="1" hangingPunct="1"/>
            <a:r>
              <a:rPr lang="en-US" sz="2600" dirty="0"/>
              <a:t>Rules of evidence generally do not apply – </a:t>
            </a:r>
            <a:r>
              <a:rPr lang="en-US" sz="2600" b="1" dirty="0"/>
              <a:t>but evidence must be relevant and material</a:t>
            </a:r>
          </a:p>
          <a:p>
            <a:pPr lvl="1" eaLnBrk="1" hangingPunct="1"/>
            <a:r>
              <a:rPr lang="en-US" sz="2600" dirty="0"/>
              <a:t>Limitations:  Privileged communications, evidence of polygraph only with consent of subject, no involuntary admissions, no bad faith searches, MRE 412</a:t>
            </a:r>
          </a:p>
          <a:p>
            <a:pPr lvl="3"/>
            <a:r>
              <a:rPr lang="en-US" dirty="0"/>
              <a:t>See AR 15-6, para. 3-7 for full explanation of evidentiary limitations</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title"/>
          </p:nvPr>
        </p:nvSpPr>
        <p:spPr>
          <a:xfrm>
            <a:off x="1828800" y="457200"/>
            <a:ext cx="8740775" cy="1143000"/>
          </a:xfrm>
        </p:spPr>
        <p:txBody>
          <a:bodyPr/>
          <a:lstStyle/>
          <a:p>
            <a:pPr eaLnBrk="1" hangingPunct="1"/>
            <a:r>
              <a:rPr lang="en-US" dirty="0"/>
              <a:t>Concluding the Investigation</a:t>
            </a:r>
          </a:p>
        </p:txBody>
      </p:sp>
      <p:sp>
        <p:nvSpPr>
          <p:cNvPr id="19458" name="Rectangle 2"/>
          <p:cNvSpPr>
            <a:spLocks noGrp="1" noChangeArrowheads="1"/>
          </p:cNvSpPr>
          <p:nvPr>
            <p:ph idx="1"/>
          </p:nvPr>
        </p:nvSpPr>
        <p:spPr>
          <a:xfrm>
            <a:off x="1828800" y="1981200"/>
            <a:ext cx="8324850" cy="5789613"/>
          </a:xfrm>
        </p:spPr>
        <p:txBody>
          <a:bodyPr>
            <a:normAutofit/>
          </a:bodyPr>
          <a:lstStyle/>
          <a:p>
            <a:pPr eaLnBrk="1" hangingPunct="1">
              <a:lnSpc>
                <a:spcPct val="90000"/>
              </a:lnSpc>
            </a:pPr>
            <a:r>
              <a:rPr lang="en-US" sz="2800" u="sng" dirty="0"/>
              <a:t>Facts</a:t>
            </a:r>
            <a:r>
              <a:rPr lang="en-US" sz="2800" dirty="0"/>
              <a:t> </a:t>
            </a:r>
          </a:p>
          <a:p>
            <a:pPr lvl="1" eaLnBrk="1" hangingPunct="1">
              <a:lnSpc>
                <a:spcPct val="90000"/>
              </a:lnSpc>
            </a:pPr>
            <a:r>
              <a:rPr lang="en-US" sz="2800" dirty="0"/>
              <a:t>Clear, concise, and readily deduced from the evidence in the record – should refer to a piece of evidence</a:t>
            </a:r>
          </a:p>
          <a:p>
            <a:pPr eaLnBrk="1" hangingPunct="1">
              <a:lnSpc>
                <a:spcPct val="90000"/>
              </a:lnSpc>
            </a:pPr>
            <a:r>
              <a:rPr lang="en-US" sz="2800" u="sng" dirty="0"/>
              <a:t>Findings</a:t>
            </a:r>
            <a:r>
              <a:rPr lang="en-US" sz="2800" dirty="0"/>
              <a:t> </a:t>
            </a:r>
          </a:p>
          <a:p>
            <a:pPr lvl="1" eaLnBrk="1" hangingPunct="1">
              <a:lnSpc>
                <a:spcPct val="90000"/>
              </a:lnSpc>
            </a:pPr>
            <a:r>
              <a:rPr lang="en-US" sz="2800" b="1" dirty="0"/>
              <a:t>Preponderance of the evidence</a:t>
            </a:r>
            <a:r>
              <a:rPr lang="en-US" sz="2800" dirty="0"/>
              <a:t> (more likely than not)</a:t>
            </a:r>
          </a:p>
          <a:p>
            <a:pPr eaLnBrk="1" hangingPunct="1">
              <a:lnSpc>
                <a:spcPct val="90000"/>
              </a:lnSpc>
            </a:pPr>
            <a:r>
              <a:rPr lang="en-US" sz="2800" u="sng" dirty="0"/>
              <a:t>Recommendations</a:t>
            </a:r>
          </a:p>
          <a:p>
            <a:pPr lvl="1" eaLnBrk="1" hangingPunct="1">
              <a:lnSpc>
                <a:spcPct val="90000"/>
              </a:lnSpc>
            </a:pPr>
            <a:r>
              <a:rPr lang="en-US" sz="2800" dirty="0"/>
              <a:t>Consistent with the findings</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209800" y="304800"/>
            <a:ext cx="7772400" cy="1066800"/>
          </a:xfrm>
        </p:spPr>
        <p:txBody>
          <a:bodyPr/>
          <a:lstStyle/>
          <a:p>
            <a:pPr eaLnBrk="1" hangingPunct="1"/>
            <a:r>
              <a:rPr lang="en-US"/>
              <a:t>Legal Review</a:t>
            </a:r>
          </a:p>
        </p:txBody>
      </p:sp>
      <p:sp>
        <p:nvSpPr>
          <p:cNvPr id="20483" name="Rectangle 3"/>
          <p:cNvSpPr>
            <a:spLocks noGrp="1" noChangeArrowheads="1"/>
          </p:cNvSpPr>
          <p:nvPr>
            <p:ph idx="1"/>
          </p:nvPr>
        </p:nvSpPr>
        <p:spPr>
          <a:xfrm>
            <a:off x="1295400" y="1905000"/>
            <a:ext cx="8305800" cy="5105400"/>
          </a:xfrm>
        </p:spPr>
        <p:txBody>
          <a:bodyPr>
            <a:noAutofit/>
          </a:bodyPr>
          <a:lstStyle/>
          <a:p>
            <a:pPr eaLnBrk="1" hangingPunct="1">
              <a:lnSpc>
                <a:spcPct val="85000"/>
              </a:lnSpc>
            </a:pPr>
            <a:r>
              <a:rPr lang="en-US" sz="3200" u="sng" dirty="0"/>
              <a:t>Required for </a:t>
            </a:r>
          </a:p>
          <a:p>
            <a:pPr lvl="1" eaLnBrk="1" hangingPunct="1">
              <a:lnSpc>
                <a:spcPct val="85000"/>
              </a:lnSpc>
            </a:pPr>
            <a:r>
              <a:rPr lang="en-US" sz="2800" dirty="0"/>
              <a:t>All administrative investigations</a:t>
            </a:r>
          </a:p>
          <a:p>
            <a:pPr lvl="1" eaLnBrk="1" hangingPunct="1">
              <a:lnSpc>
                <a:spcPct val="85000"/>
              </a:lnSpc>
            </a:pPr>
            <a:r>
              <a:rPr lang="en-US" sz="2800" dirty="0"/>
              <a:t>Preliminary inquiries where follow-on adverse administrative action is contemplated</a:t>
            </a:r>
          </a:p>
          <a:p>
            <a:pPr eaLnBrk="1" hangingPunct="1">
              <a:lnSpc>
                <a:spcPct val="85000"/>
              </a:lnSpc>
            </a:pPr>
            <a:r>
              <a:rPr lang="en-US" sz="3200" u="sng" dirty="0"/>
              <a:t>Determine</a:t>
            </a:r>
          </a:p>
          <a:p>
            <a:pPr lvl="1" eaLnBrk="1" hangingPunct="1">
              <a:lnSpc>
                <a:spcPct val="85000"/>
              </a:lnSpc>
            </a:pPr>
            <a:r>
              <a:rPr lang="en-US" sz="2800" dirty="0"/>
              <a:t>Whether the proceedings comply with legal requirements and the appointment memo</a:t>
            </a:r>
          </a:p>
          <a:p>
            <a:pPr lvl="1" eaLnBrk="1" hangingPunct="1">
              <a:lnSpc>
                <a:spcPct val="85000"/>
              </a:lnSpc>
            </a:pPr>
            <a:r>
              <a:rPr lang="en-US" sz="2800" dirty="0"/>
              <a:t>What effects any errors have</a:t>
            </a:r>
          </a:p>
          <a:p>
            <a:pPr lvl="1" eaLnBrk="1" hangingPunct="1">
              <a:lnSpc>
                <a:spcPct val="85000"/>
              </a:lnSpc>
            </a:pPr>
            <a:r>
              <a:rPr lang="en-US" sz="2800" dirty="0"/>
              <a:t>Whether sufficient evidence supports the findings</a:t>
            </a:r>
          </a:p>
          <a:p>
            <a:pPr lvl="1" eaLnBrk="1" hangingPunct="1">
              <a:lnSpc>
                <a:spcPct val="85000"/>
              </a:lnSpc>
            </a:pPr>
            <a:r>
              <a:rPr lang="en-US" sz="2800" dirty="0"/>
              <a:t>Whether the recommendations are consistent with the findings</a:t>
            </a:r>
          </a:p>
        </p:txBody>
      </p:sp>
      <p:pic>
        <p:nvPicPr>
          <p:cNvPr id="20484" name="Picture 6" descr="punch_card_and_magnifying_glass_3"/>
          <p:cNvPicPr>
            <a:picLocks noChangeAspect="1" noChangeArrowheads="1"/>
          </p:cNvPicPr>
          <p:nvPr/>
        </p:nvPicPr>
        <p:blipFill>
          <a:blip r:embed="rId3" cstate="print"/>
          <a:srcRect/>
          <a:stretch>
            <a:fillRect/>
          </a:stretch>
        </p:blipFill>
        <p:spPr bwMode="auto">
          <a:xfrm>
            <a:off x="9296400" y="2286000"/>
            <a:ext cx="2286000" cy="3499184"/>
          </a:xfrm>
          <a:prstGeom prst="rect">
            <a:avLst/>
          </a:prstGeom>
          <a:noFill/>
          <a:ln w="9525">
            <a:noFill/>
            <a:miter lim="800000"/>
            <a:headEnd/>
            <a:tailEnd/>
          </a:ln>
          <a:effectLst>
            <a:softEdge rad="127000"/>
          </a:effectLst>
        </p:spPr>
      </p:pic>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8338" name="Rectangle 2"/>
          <p:cNvSpPr>
            <a:spLocks noGrp="1" noChangeArrowheads="1"/>
          </p:cNvSpPr>
          <p:nvPr>
            <p:ph type="title"/>
          </p:nvPr>
        </p:nvSpPr>
        <p:spPr>
          <a:xfrm>
            <a:off x="685800" y="533400"/>
            <a:ext cx="10820400" cy="1066800"/>
          </a:xfrm>
        </p:spPr>
        <p:txBody>
          <a:bodyPr>
            <a:normAutofit/>
          </a:bodyPr>
          <a:lstStyle/>
          <a:p>
            <a:pPr eaLnBrk="1" hangingPunct="1">
              <a:defRPr/>
            </a:pPr>
            <a:r>
              <a:rPr lang="en-US" dirty="0"/>
              <a:t>Appointing/Approving Authority Action</a:t>
            </a:r>
            <a:r>
              <a:rPr lang="en-US" b="1" dirty="0">
                <a:effectLst>
                  <a:outerShdw blurRad="38100" dist="38100" dir="2700000" algn="tl">
                    <a:srgbClr val="000000"/>
                  </a:outerShdw>
                </a:effectLst>
              </a:rPr>
              <a:t> </a:t>
            </a:r>
          </a:p>
        </p:txBody>
      </p:sp>
      <p:sp>
        <p:nvSpPr>
          <p:cNvPr id="21507" name="Rectangle 3"/>
          <p:cNvSpPr>
            <a:spLocks noGrp="1" noChangeArrowheads="1"/>
          </p:cNvSpPr>
          <p:nvPr>
            <p:ph idx="1"/>
          </p:nvPr>
        </p:nvSpPr>
        <p:spPr>
          <a:xfrm>
            <a:off x="1524000" y="2026291"/>
            <a:ext cx="8640762" cy="4862513"/>
          </a:xfrm>
        </p:spPr>
        <p:txBody>
          <a:bodyPr/>
          <a:lstStyle/>
          <a:p>
            <a:pPr eaLnBrk="1" hangingPunct="1">
              <a:lnSpc>
                <a:spcPct val="80000"/>
              </a:lnSpc>
            </a:pPr>
            <a:r>
              <a:rPr lang="en-US" sz="2800" dirty="0"/>
              <a:t>Appointing/approving authority may</a:t>
            </a:r>
          </a:p>
          <a:p>
            <a:pPr lvl="1" eaLnBrk="1" hangingPunct="1">
              <a:lnSpc>
                <a:spcPct val="80000"/>
              </a:lnSpc>
            </a:pPr>
            <a:r>
              <a:rPr lang="en-US" sz="2800" dirty="0"/>
              <a:t>Approve as is</a:t>
            </a:r>
          </a:p>
          <a:p>
            <a:pPr lvl="1" eaLnBrk="1" hangingPunct="1">
              <a:lnSpc>
                <a:spcPct val="80000"/>
              </a:lnSpc>
            </a:pPr>
            <a:r>
              <a:rPr lang="en-US" sz="2800" dirty="0"/>
              <a:t>Disapprove</a:t>
            </a:r>
          </a:p>
          <a:p>
            <a:pPr lvl="1" eaLnBrk="1" hangingPunct="1">
              <a:lnSpc>
                <a:spcPct val="80000"/>
              </a:lnSpc>
            </a:pPr>
            <a:r>
              <a:rPr lang="en-US" sz="2800" dirty="0"/>
              <a:t>Return for additional investigation</a:t>
            </a:r>
          </a:p>
          <a:p>
            <a:pPr lvl="1" eaLnBrk="1" hangingPunct="1">
              <a:lnSpc>
                <a:spcPct val="80000"/>
              </a:lnSpc>
            </a:pPr>
            <a:r>
              <a:rPr lang="en-US" sz="2800" dirty="0"/>
              <a:t>Make exceptions and substitutions</a:t>
            </a:r>
          </a:p>
          <a:p>
            <a:pPr eaLnBrk="1" hangingPunct="1">
              <a:lnSpc>
                <a:spcPct val="80000"/>
              </a:lnSpc>
            </a:pPr>
            <a:r>
              <a:rPr lang="en-US" sz="2800" dirty="0"/>
              <a:t>Recommendations </a:t>
            </a:r>
          </a:p>
          <a:p>
            <a:pPr lvl="1" eaLnBrk="1" hangingPunct="1">
              <a:lnSpc>
                <a:spcPct val="80000"/>
              </a:lnSpc>
            </a:pPr>
            <a:r>
              <a:rPr lang="en-US" sz="2800" dirty="0"/>
              <a:t>Treat just as findings:  approving, disapproving, </a:t>
            </a:r>
            <a:r>
              <a:rPr lang="en-US" sz="2800" dirty="0" err="1"/>
              <a:t>ro</a:t>
            </a:r>
            <a:r>
              <a:rPr lang="en-US" sz="2800" dirty="0"/>
              <a:t> substituting them as necessary</a:t>
            </a:r>
          </a:p>
          <a:p>
            <a:pPr lvl="1" eaLnBrk="1" hangingPunct="1">
              <a:lnSpc>
                <a:spcPct val="80000"/>
              </a:lnSpc>
            </a:pPr>
            <a:r>
              <a:rPr lang="en-US" sz="2800" dirty="0"/>
              <a:t>Become final agency decision once approved and thus may be released under the Freedom of Information Act </a:t>
            </a:r>
          </a:p>
          <a:p>
            <a:pPr eaLnBrk="1" hangingPunct="1">
              <a:lnSpc>
                <a:spcPct val="80000"/>
              </a:lnSpc>
            </a:pPr>
            <a:r>
              <a:rPr lang="en-US" sz="2800" dirty="0"/>
              <a:t>Corrective action</a:t>
            </a:r>
          </a:p>
          <a:p>
            <a:pPr eaLnBrk="1" hangingPunct="1">
              <a:lnSpc>
                <a:spcPct val="80000"/>
              </a:lnSpc>
              <a:buFontTx/>
              <a:buNone/>
            </a:pPr>
            <a:endParaRPr lang="en-US" b="1" dirty="0"/>
          </a:p>
          <a:p>
            <a:pPr eaLnBrk="1" hangingPunct="1">
              <a:lnSpc>
                <a:spcPct val="80000"/>
              </a:lnSpc>
            </a:pPr>
            <a:endParaRPr lang="en-US" sz="2800" dirty="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a:t>Additional administrative considerations</a:t>
            </a:r>
          </a:p>
        </p:txBody>
      </p:sp>
    </p:spTree>
    <p:extLst>
      <p:ext uri="{BB962C8B-B14F-4D97-AF65-F5344CB8AC3E}">
        <p14:creationId xmlns:p14="http://schemas.microsoft.com/office/powerpoint/2010/main" val="114817283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Flags</a:t>
            </a:r>
          </a:p>
        </p:txBody>
      </p:sp>
      <p:sp>
        <p:nvSpPr>
          <p:cNvPr id="3" name="Content Placeholder 2"/>
          <p:cNvSpPr>
            <a:spLocks noGrp="1"/>
          </p:cNvSpPr>
          <p:nvPr>
            <p:ph idx="1"/>
          </p:nvPr>
        </p:nvSpPr>
        <p:spPr>
          <a:xfrm>
            <a:off x="1209404" y="1981200"/>
            <a:ext cx="10210800" cy="4800600"/>
          </a:xfrm>
        </p:spPr>
        <p:txBody>
          <a:bodyPr>
            <a:noAutofit/>
          </a:bodyPr>
          <a:lstStyle/>
          <a:p>
            <a:r>
              <a:rPr lang="en-US" sz="2400" dirty="0"/>
              <a:t>Mandatory for commander’s investigations</a:t>
            </a:r>
          </a:p>
          <a:p>
            <a:pPr lvl="1"/>
            <a:r>
              <a:rPr lang="en-US" sz="2200" dirty="0"/>
              <a:t>Subjects of AR 15-6 preliminary inquiry, administrative investigation, CDR’s Inquiry</a:t>
            </a:r>
          </a:p>
          <a:p>
            <a:r>
              <a:rPr lang="en-US" sz="2400" dirty="0"/>
              <a:t>Failure to flag is a regulatory violation</a:t>
            </a:r>
          </a:p>
          <a:p>
            <a:r>
              <a:rPr lang="en-US" sz="2400" dirty="0"/>
              <a:t>An administrative action, not punishment</a:t>
            </a:r>
          </a:p>
          <a:p>
            <a:r>
              <a:rPr lang="en-US" sz="2400" dirty="0"/>
              <a:t>Impose within 3 working days of:</a:t>
            </a:r>
          </a:p>
          <a:p>
            <a:pPr lvl="1"/>
            <a:r>
              <a:rPr lang="en-US" sz="2200" dirty="0"/>
              <a:t>Suspect/Subject of investigation; or</a:t>
            </a:r>
          </a:p>
          <a:p>
            <a:pPr lvl="1"/>
            <a:r>
              <a:rPr lang="en-US" sz="2200" dirty="0"/>
              <a:t>IO later suspects witness of misconduct</a:t>
            </a:r>
          </a:p>
          <a:p>
            <a:r>
              <a:rPr lang="en-US" sz="2400" dirty="0"/>
              <a:t>Remove within 3 working days of:</a:t>
            </a:r>
          </a:p>
          <a:p>
            <a:pPr lvl="1"/>
            <a:r>
              <a:rPr lang="en-US" sz="2200" dirty="0"/>
              <a:t>No adverse findings against Soldier;</a:t>
            </a:r>
          </a:p>
          <a:p>
            <a:pPr lvl="1"/>
            <a:r>
              <a:rPr lang="en-US" sz="2200" dirty="0"/>
              <a:t>CDR decides to take no action against Soldier; or</a:t>
            </a:r>
          </a:p>
          <a:p>
            <a:pPr lvl="1"/>
            <a:r>
              <a:rPr lang="en-US" sz="2200" dirty="0"/>
              <a:t>Different flag imposed</a:t>
            </a:r>
          </a:p>
        </p:txBody>
      </p:sp>
      <p:pic>
        <p:nvPicPr>
          <p:cNvPr id="4" name="Picture 3"/>
          <p:cNvPicPr>
            <a:picLocks noChangeAspect="1"/>
          </p:cNvPicPr>
          <p:nvPr/>
        </p:nvPicPr>
        <p:blipFill>
          <a:blip r:embed="rId3"/>
          <a:stretch>
            <a:fillRect/>
          </a:stretch>
        </p:blipFill>
        <p:spPr>
          <a:xfrm>
            <a:off x="8382000" y="3124200"/>
            <a:ext cx="2857500" cy="2857500"/>
          </a:xfrm>
          <a:prstGeom prst="rect">
            <a:avLst/>
          </a:prstGeom>
        </p:spPr>
      </p:pic>
    </p:spTree>
    <p:extLst>
      <p:ext uri="{BB962C8B-B14F-4D97-AF65-F5344CB8AC3E}">
        <p14:creationId xmlns:p14="http://schemas.microsoft.com/office/powerpoint/2010/main" val="22089879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0" y="381000"/>
            <a:ext cx="9784080" cy="1508760"/>
          </a:xfrm>
        </p:spPr>
        <p:txBody>
          <a:bodyPr/>
          <a:lstStyle/>
          <a:p>
            <a:r>
              <a:rPr lang="en-US" dirty="0"/>
              <a:t>Follow-on Actions</a:t>
            </a:r>
          </a:p>
        </p:txBody>
      </p:sp>
      <p:sp>
        <p:nvSpPr>
          <p:cNvPr id="3" name="Content Placeholder 2"/>
          <p:cNvSpPr>
            <a:spLocks noGrp="1"/>
          </p:cNvSpPr>
          <p:nvPr>
            <p:ph idx="1"/>
          </p:nvPr>
        </p:nvSpPr>
        <p:spPr>
          <a:xfrm>
            <a:off x="1905000" y="1889760"/>
            <a:ext cx="8229600" cy="4800600"/>
          </a:xfrm>
        </p:spPr>
        <p:txBody>
          <a:bodyPr>
            <a:normAutofit/>
          </a:bodyPr>
          <a:lstStyle/>
          <a:p>
            <a:r>
              <a:rPr lang="en-US" sz="2600" dirty="0"/>
              <a:t>Before adverse admin action based on 15-6:*</a:t>
            </a:r>
          </a:p>
          <a:p>
            <a:pPr lvl="1"/>
            <a:r>
              <a:rPr lang="en-US" sz="2600" dirty="0"/>
              <a:t>Subject is given notice and a copy of the report of investigation;</a:t>
            </a:r>
          </a:p>
          <a:p>
            <a:pPr lvl="1"/>
            <a:r>
              <a:rPr lang="en-US" sz="2600" dirty="0"/>
              <a:t>Subject has reasonable opportunity, no less than 10 days, to </a:t>
            </a:r>
            <a:r>
              <a:rPr lang="en-US" sz="2600" u="sng" dirty="0"/>
              <a:t>respond;</a:t>
            </a:r>
            <a:r>
              <a:rPr lang="en-US" sz="2600" dirty="0"/>
              <a:t> and</a:t>
            </a:r>
          </a:p>
          <a:p>
            <a:pPr lvl="1"/>
            <a:r>
              <a:rPr lang="en-US" sz="2600" dirty="0"/>
              <a:t>Commander </a:t>
            </a:r>
            <a:r>
              <a:rPr lang="en-US" sz="2600" u="sng" dirty="0"/>
              <a:t>must consider response</a:t>
            </a:r>
            <a:r>
              <a:rPr lang="en-US" sz="2600" dirty="0"/>
              <a:t>, if submitted in a timely manner,  before taking adverse action</a:t>
            </a:r>
          </a:p>
          <a:p>
            <a:r>
              <a:rPr lang="en-US" sz="2600" dirty="0"/>
              <a:t>Implement approved recommendations</a:t>
            </a:r>
          </a:p>
          <a:p>
            <a:pPr lvl="1"/>
            <a:r>
              <a:rPr lang="en-US" sz="2600" dirty="0"/>
              <a:t>Organizational corrections for the staff process</a:t>
            </a:r>
          </a:p>
          <a:p>
            <a:pPr marL="57150" indent="0">
              <a:buNone/>
            </a:pPr>
            <a:r>
              <a:rPr lang="en-US" sz="2600" b="1" dirty="0"/>
              <a:t>*Only when adverse action does not provide its own procedural safeguards </a:t>
            </a:r>
            <a:r>
              <a:rPr lang="en-US" sz="2600" b="1" u="sng" dirty="0"/>
              <a:t>or</a:t>
            </a:r>
            <a:r>
              <a:rPr lang="en-US" sz="2600" b="1" dirty="0"/>
              <a:t> subject is a field grade officer</a:t>
            </a:r>
          </a:p>
          <a:p>
            <a:pPr marL="57150" indent="0">
              <a:buNone/>
            </a:pPr>
            <a:endParaRPr lang="en-US" sz="2400" dirty="0"/>
          </a:p>
        </p:txBody>
      </p:sp>
    </p:spTree>
    <p:extLst>
      <p:ext uri="{BB962C8B-B14F-4D97-AF65-F5344CB8AC3E}">
        <p14:creationId xmlns:p14="http://schemas.microsoft.com/office/powerpoint/2010/main" val="8736386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Referral of Adverse Information</a:t>
            </a:r>
          </a:p>
        </p:txBody>
      </p:sp>
      <p:sp>
        <p:nvSpPr>
          <p:cNvPr id="3" name="Content Placeholder 2"/>
          <p:cNvSpPr>
            <a:spLocks noGrp="1"/>
          </p:cNvSpPr>
          <p:nvPr>
            <p:ph idx="1"/>
          </p:nvPr>
        </p:nvSpPr>
        <p:spPr>
          <a:xfrm>
            <a:off x="1227238" y="2057400"/>
            <a:ext cx="10126562" cy="5029200"/>
          </a:xfrm>
        </p:spPr>
        <p:txBody>
          <a:bodyPr>
            <a:normAutofit/>
          </a:bodyPr>
          <a:lstStyle/>
          <a:p>
            <a:pPr lvl="1"/>
            <a:r>
              <a:rPr lang="en-US" sz="3000" dirty="0"/>
              <a:t>Investigations containing adverse information regarding a commissioned officer (grade O-1 and </a:t>
            </a:r>
            <a:r>
              <a:rPr lang="en-US" sz="3000" dirty="0" err="1"/>
              <a:t>abover</a:t>
            </a:r>
            <a:r>
              <a:rPr lang="en-US" sz="3000" dirty="0"/>
              <a:t>) must be referred to that officer advising the officer of:</a:t>
            </a:r>
          </a:p>
          <a:p>
            <a:pPr lvl="2"/>
            <a:r>
              <a:rPr lang="en-US" sz="2600" dirty="0"/>
              <a:t>Their ability to have a redacted copy and relevant portions</a:t>
            </a:r>
          </a:p>
          <a:p>
            <a:pPr lvl="2"/>
            <a:r>
              <a:rPr lang="en-US" sz="2600" dirty="0"/>
              <a:t>Right to remain silent</a:t>
            </a:r>
          </a:p>
          <a:p>
            <a:pPr lvl="2"/>
            <a:r>
              <a:rPr lang="en-US" sz="2600" dirty="0"/>
              <a:t>The adverse information may be uploaded into AAIP and provided to a promotion board</a:t>
            </a:r>
          </a:p>
          <a:p>
            <a:pPr lvl="2"/>
            <a:r>
              <a:rPr lang="en-US" sz="2600" dirty="0"/>
              <a:t>The approving authority will consider their response</a:t>
            </a:r>
          </a:p>
          <a:p>
            <a:pPr lvl="2"/>
            <a:r>
              <a:rPr lang="en-US" sz="2600" dirty="0"/>
              <a:t>At least </a:t>
            </a:r>
            <a:r>
              <a:rPr lang="en-US" sz="2600" b="1" u="sng" dirty="0"/>
              <a:t>10 business days </a:t>
            </a:r>
            <a:r>
              <a:rPr lang="en-US" sz="2600" dirty="0"/>
              <a:t>to respond</a:t>
            </a:r>
          </a:p>
          <a:p>
            <a:pPr marL="57150" indent="0">
              <a:buNone/>
            </a:pPr>
            <a:endParaRPr lang="en-US" sz="2400" dirty="0"/>
          </a:p>
        </p:txBody>
      </p:sp>
    </p:spTree>
    <p:extLst>
      <p:ext uri="{BB962C8B-B14F-4D97-AF65-F5344CB8AC3E}">
        <p14:creationId xmlns:p14="http://schemas.microsoft.com/office/powerpoint/2010/main" val="3905508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8600" y="2209800"/>
            <a:ext cx="11734800" cy="1470025"/>
          </a:xfrm>
        </p:spPr>
        <p:txBody>
          <a:bodyPr/>
          <a:lstStyle/>
          <a:p>
            <a:pPr eaLnBrk="1" hangingPunct="1"/>
            <a:r>
              <a:rPr lang="en-US" sz="4400" dirty="0"/>
              <a:t>AR 15-6, Administrative Investigations</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Questions?</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2224088" y="2066582"/>
            <a:ext cx="7724775" cy="2246769"/>
          </a:xfrm>
          <a:prstGeom prst="rect">
            <a:avLst/>
          </a:prstGeom>
          <a:noFill/>
          <a:ln w="31750" algn="ctr">
            <a:solidFill>
              <a:srgbClr val="000000"/>
            </a:solidFill>
            <a:miter lim="800000"/>
            <a:headEnd/>
            <a:tailEnd/>
          </a:ln>
        </p:spPr>
        <p:txBody>
          <a:bodyPr>
            <a:spAutoFit/>
          </a:bodyPr>
          <a:lstStyle/>
          <a:p>
            <a:pPr algn="ctr">
              <a:spcBef>
                <a:spcPct val="50000"/>
              </a:spcBef>
            </a:pPr>
            <a:r>
              <a:rPr lang="en-US" sz="2800" dirty="0"/>
              <a:t>Commanders have the </a:t>
            </a:r>
            <a:r>
              <a:rPr lang="en-US" sz="2800" b="1" dirty="0"/>
              <a:t>inherent authority to investigate</a:t>
            </a:r>
            <a:r>
              <a:rPr lang="en-US" sz="2800" dirty="0"/>
              <a:t> any matter under their responsibility, unless otherwise prohibited or limited, if undertaken for the purpose of furthering the good order and discipline of their command</a:t>
            </a:r>
          </a:p>
        </p:txBody>
      </p:sp>
      <p:sp>
        <p:nvSpPr>
          <p:cNvPr id="3075" name="Rectangle 3"/>
          <p:cNvSpPr>
            <a:spLocks noGrp="1" noChangeArrowheads="1"/>
          </p:cNvSpPr>
          <p:nvPr>
            <p:ph type="title"/>
          </p:nvPr>
        </p:nvSpPr>
        <p:spPr>
          <a:xfrm>
            <a:off x="2505075" y="352425"/>
            <a:ext cx="7162800" cy="1143000"/>
          </a:xfrm>
        </p:spPr>
        <p:txBody>
          <a:bodyPr/>
          <a:lstStyle/>
          <a:p>
            <a:r>
              <a:rPr lang="en-US" sz="3600" dirty="0"/>
              <a:t>Administrative Investigations</a:t>
            </a:r>
          </a:p>
        </p:txBody>
      </p:sp>
      <p:sp>
        <p:nvSpPr>
          <p:cNvPr id="3076" name="Text Box 4"/>
          <p:cNvSpPr txBox="1">
            <a:spLocks noChangeArrowheads="1"/>
          </p:cNvSpPr>
          <p:nvPr/>
        </p:nvSpPr>
        <p:spPr bwMode="auto">
          <a:xfrm>
            <a:off x="4512013" y="4724398"/>
            <a:ext cx="4024313" cy="1815882"/>
          </a:xfrm>
          <a:prstGeom prst="rect">
            <a:avLst/>
          </a:prstGeom>
          <a:noFill/>
          <a:ln w="31750" algn="ctr">
            <a:solidFill>
              <a:schemeClr val="bg2"/>
            </a:solidFill>
            <a:miter lim="800000"/>
            <a:headEnd/>
            <a:tailEnd/>
          </a:ln>
        </p:spPr>
        <p:txBody>
          <a:bodyPr>
            <a:spAutoFit/>
          </a:bodyPr>
          <a:lstStyle/>
          <a:p>
            <a:pPr marL="514350" indent="-514350">
              <a:spcBef>
                <a:spcPct val="50000"/>
              </a:spcBef>
              <a:buFont typeface="+mj-lt"/>
              <a:buAutoNum type="arabicPeriod"/>
            </a:pPr>
            <a:r>
              <a:rPr lang="en-US" sz="2800" b="1" dirty="0"/>
              <a:t>Do them</a:t>
            </a:r>
          </a:p>
          <a:p>
            <a:pPr marL="514350" indent="-514350">
              <a:spcBef>
                <a:spcPct val="50000"/>
              </a:spcBef>
              <a:buFont typeface="+mj-lt"/>
              <a:buAutoNum type="arabicPeriod"/>
            </a:pPr>
            <a:r>
              <a:rPr lang="en-US" sz="2800" b="1" dirty="0"/>
              <a:t>Do them right      </a:t>
            </a:r>
          </a:p>
          <a:p>
            <a:pPr marL="514350" indent="-514350">
              <a:spcBef>
                <a:spcPct val="50000"/>
              </a:spcBef>
              <a:buFont typeface="+mj-lt"/>
              <a:buAutoNum type="arabicPeriod"/>
            </a:pPr>
            <a:r>
              <a:rPr lang="en-US" sz="2800" b="1" dirty="0"/>
              <a:t>Do them right away</a:t>
            </a:r>
          </a:p>
        </p:txBody>
      </p:sp>
      <p:sp>
        <p:nvSpPr>
          <p:cNvPr id="3077" name="Text Box 5"/>
          <p:cNvSpPr txBox="1">
            <a:spLocks noChangeArrowheads="1"/>
          </p:cNvSpPr>
          <p:nvPr/>
        </p:nvSpPr>
        <p:spPr bwMode="auto">
          <a:xfrm>
            <a:off x="16213" y="5255313"/>
            <a:ext cx="4495800" cy="754053"/>
          </a:xfrm>
          <a:prstGeom prst="rect">
            <a:avLst/>
          </a:prstGeom>
          <a:noFill/>
          <a:ln w="9525">
            <a:noFill/>
            <a:miter lim="800000"/>
            <a:headEnd/>
            <a:tailEnd/>
          </a:ln>
        </p:spPr>
        <p:txBody>
          <a:bodyPr wrap="square">
            <a:spAutoFit/>
          </a:bodyPr>
          <a:lstStyle/>
          <a:p>
            <a:pPr algn="ctr">
              <a:spcBef>
                <a:spcPct val="50000"/>
              </a:spcBef>
            </a:pPr>
            <a:r>
              <a:rPr lang="en-US" sz="4300" b="1" dirty="0"/>
              <a:t>Keys to Success:</a:t>
            </a:r>
          </a:p>
        </p:txBody>
      </p:sp>
      <p:pic>
        <p:nvPicPr>
          <p:cNvPr id="3" name="Picture 2"/>
          <p:cNvPicPr>
            <a:picLocks noChangeAspect="1"/>
          </p:cNvPicPr>
          <p:nvPr/>
        </p:nvPicPr>
        <p:blipFill>
          <a:blip r:embed="rId3"/>
          <a:stretch>
            <a:fillRect/>
          </a:stretch>
        </p:blipFill>
        <p:spPr>
          <a:xfrm rot="5400000">
            <a:off x="9067224" y="4283579"/>
            <a:ext cx="1763276" cy="264491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a:t>Agenda/References</a:t>
            </a:r>
          </a:p>
        </p:txBody>
      </p:sp>
      <p:sp>
        <p:nvSpPr>
          <p:cNvPr id="10243" name="Content Placeholder 2"/>
          <p:cNvSpPr>
            <a:spLocks noGrp="1"/>
          </p:cNvSpPr>
          <p:nvPr>
            <p:ph idx="1"/>
          </p:nvPr>
        </p:nvSpPr>
        <p:spPr>
          <a:xfrm>
            <a:off x="790918" y="2133600"/>
            <a:ext cx="10608081" cy="4525963"/>
          </a:xfrm>
        </p:spPr>
        <p:txBody>
          <a:bodyPr>
            <a:normAutofit/>
          </a:bodyPr>
          <a:lstStyle/>
          <a:p>
            <a:pPr>
              <a:spcBef>
                <a:spcPts val="1200"/>
              </a:spcBef>
            </a:pPr>
            <a:r>
              <a:rPr lang="en-US" sz="3000" dirty="0"/>
              <a:t>AR 15-6, </a:t>
            </a:r>
            <a:r>
              <a:rPr lang="en-US" sz="3000" i="1" dirty="0"/>
              <a:t>Procedure for Administrative Investigations and Boards of Officers</a:t>
            </a:r>
            <a:r>
              <a:rPr lang="en-US" sz="3000" dirty="0"/>
              <a:t>, 1 April 2016</a:t>
            </a:r>
          </a:p>
          <a:p>
            <a:pPr lvl="1">
              <a:spcBef>
                <a:spcPts val="1200"/>
              </a:spcBef>
            </a:pPr>
            <a:r>
              <a:rPr lang="en-US" altLang="en-US" sz="2800" dirty="0"/>
              <a:t>Procedures</a:t>
            </a:r>
          </a:p>
          <a:p>
            <a:pPr lvl="1">
              <a:spcBef>
                <a:spcPts val="1200"/>
              </a:spcBef>
            </a:pPr>
            <a:r>
              <a:rPr lang="en-US" altLang="en-US" sz="2800" dirty="0"/>
              <a:t>Appointing Authority</a:t>
            </a:r>
          </a:p>
          <a:p>
            <a:pPr lvl="1">
              <a:spcBef>
                <a:spcPts val="1200"/>
              </a:spcBef>
            </a:pPr>
            <a:r>
              <a:rPr lang="en-US" altLang="en-US" sz="2800" dirty="0"/>
              <a:t>Conducting the Investigation</a:t>
            </a:r>
          </a:p>
          <a:p>
            <a:pPr lvl="1">
              <a:spcBef>
                <a:spcPts val="1200"/>
              </a:spcBef>
            </a:pPr>
            <a:r>
              <a:rPr lang="en-US" altLang="en-US" sz="2800" dirty="0"/>
              <a:t>Approval Authority</a:t>
            </a:r>
          </a:p>
          <a:p>
            <a:pPr lvl="1">
              <a:spcBef>
                <a:spcPts val="1200"/>
              </a:spcBef>
            </a:pPr>
            <a:r>
              <a:rPr lang="en-US" altLang="en-US" sz="2800" dirty="0"/>
              <a:t>Additional Administrative Considerations</a:t>
            </a:r>
          </a:p>
          <a:p>
            <a:pPr lvl="1">
              <a:spcBef>
                <a:spcPts val="1200"/>
              </a:spcBef>
            </a:pPr>
            <a:endParaRPr lang="en-US" altLang="en-US" sz="2800" dirty="0"/>
          </a:p>
          <a:p>
            <a:endParaRPr lang="en-US" altLang="en-US" sz="2800" b="1" dirty="0"/>
          </a:p>
        </p:txBody>
      </p:sp>
    </p:spTree>
    <p:extLst>
      <p:ext uri="{BB962C8B-B14F-4D97-AF65-F5344CB8AC3E}">
        <p14:creationId xmlns:p14="http://schemas.microsoft.com/office/powerpoint/2010/main" val="799052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124200" y="533400"/>
            <a:ext cx="7162800" cy="1143000"/>
          </a:xfrm>
        </p:spPr>
        <p:txBody>
          <a:bodyPr/>
          <a:lstStyle/>
          <a:p>
            <a:pPr eaLnBrk="1" hangingPunct="1"/>
            <a:r>
              <a:rPr lang="en-US" dirty="0"/>
              <a:t>Army Regulation 15-6</a:t>
            </a:r>
          </a:p>
        </p:txBody>
      </p:sp>
      <p:sp>
        <p:nvSpPr>
          <p:cNvPr id="6147" name="Rectangle 3"/>
          <p:cNvSpPr>
            <a:spLocks noGrp="1" noChangeArrowheads="1"/>
          </p:cNvSpPr>
          <p:nvPr>
            <p:ph idx="1"/>
          </p:nvPr>
        </p:nvSpPr>
        <p:spPr>
          <a:xfrm>
            <a:off x="914400" y="1981200"/>
            <a:ext cx="5181600" cy="4613910"/>
          </a:xfrm>
        </p:spPr>
        <p:txBody>
          <a:bodyPr>
            <a:normAutofit/>
          </a:bodyPr>
          <a:lstStyle/>
          <a:p>
            <a:pPr eaLnBrk="1" hangingPunct="1"/>
            <a:r>
              <a:rPr lang="en-US" sz="2600" dirty="0"/>
              <a:t>Provides guidance on the conduct of investigations</a:t>
            </a:r>
          </a:p>
          <a:p>
            <a:pPr eaLnBrk="1" hangingPunct="1"/>
            <a:r>
              <a:rPr lang="en-US" sz="2600" dirty="0"/>
              <a:t>General and specific application to various investigations</a:t>
            </a:r>
          </a:p>
          <a:p>
            <a:pPr eaLnBrk="1" hangingPunct="1"/>
            <a:r>
              <a:rPr lang="en-US" sz="2600" dirty="0"/>
              <a:t>Use AR 15-6 when:</a:t>
            </a:r>
          </a:p>
          <a:p>
            <a:pPr lvl="1" eaLnBrk="1" hangingPunct="1"/>
            <a:r>
              <a:rPr lang="en-US" sz="2600" dirty="0"/>
              <a:t>Whenever an appointing                             authority needs a complete                           investigative report containing facts and recommendations</a:t>
            </a:r>
          </a:p>
          <a:p>
            <a:pPr lvl="1" eaLnBrk="1" hangingPunct="1"/>
            <a:r>
              <a:rPr lang="en-US" sz="2600" dirty="0"/>
              <a:t>When regulations require it</a:t>
            </a:r>
          </a:p>
          <a:p>
            <a:pPr eaLnBrk="1" hangingPunct="1"/>
            <a:endParaRPr lang="en-US" sz="26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10400" y="1981200"/>
            <a:ext cx="4142874" cy="4630272"/>
          </a:xfrm>
          <a:prstGeom prst="rect">
            <a:avLst/>
          </a:prstGeom>
          <a:ln>
            <a:solidFill>
              <a:schemeClr val="tx1"/>
            </a:solid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031769" y="574259"/>
            <a:ext cx="8229600" cy="1143000"/>
          </a:xfrm>
        </p:spPr>
        <p:txBody>
          <a:bodyPr/>
          <a:lstStyle/>
          <a:p>
            <a:pPr eaLnBrk="1" hangingPunct="1"/>
            <a:r>
              <a:rPr lang="en-US" dirty="0"/>
              <a:t>“When Regulations Require It”</a:t>
            </a:r>
          </a:p>
        </p:txBody>
      </p:sp>
      <p:sp>
        <p:nvSpPr>
          <p:cNvPr id="7171" name="Rectangle 11"/>
          <p:cNvSpPr>
            <a:spLocks noGrp="1" noChangeArrowheads="1"/>
          </p:cNvSpPr>
          <p:nvPr>
            <p:ph idx="1"/>
          </p:nvPr>
        </p:nvSpPr>
        <p:spPr>
          <a:xfrm>
            <a:off x="3681919" y="4290353"/>
            <a:ext cx="7496175" cy="1564509"/>
          </a:xfrm>
        </p:spPr>
        <p:txBody>
          <a:bodyPr/>
          <a:lstStyle/>
          <a:p>
            <a:pPr eaLnBrk="1" hangingPunct="1">
              <a:lnSpc>
                <a:spcPct val="90000"/>
              </a:lnSpc>
            </a:pPr>
            <a:r>
              <a:rPr lang="en-US" sz="2800" dirty="0"/>
              <a:t>AR 735-5, Property Accountability Policies</a:t>
            </a:r>
          </a:p>
          <a:p>
            <a:pPr eaLnBrk="1" hangingPunct="1">
              <a:lnSpc>
                <a:spcPct val="90000"/>
              </a:lnSpc>
            </a:pPr>
            <a:r>
              <a:rPr lang="en-US" sz="2800" dirty="0"/>
              <a:t>AR 638-8, Army Casualty Program</a:t>
            </a:r>
          </a:p>
        </p:txBody>
      </p:sp>
      <p:sp>
        <p:nvSpPr>
          <p:cNvPr id="7172" name="Line 13"/>
          <p:cNvSpPr>
            <a:spLocks noChangeShapeType="1"/>
          </p:cNvSpPr>
          <p:nvPr/>
        </p:nvSpPr>
        <p:spPr bwMode="auto">
          <a:xfrm flipH="1">
            <a:off x="3048000" y="5105400"/>
            <a:ext cx="609600" cy="447677"/>
          </a:xfrm>
          <a:prstGeom prst="line">
            <a:avLst/>
          </a:prstGeom>
          <a:noFill/>
          <a:ln w="38100">
            <a:solidFill>
              <a:srgbClr val="FF0000"/>
            </a:solidFill>
            <a:round/>
            <a:headEnd/>
            <a:tailEnd type="triangle" w="med" len="med"/>
          </a:ln>
        </p:spPr>
        <p:txBody>
          <a:bodyPr/>
          <a:lstStyle/>
          <a:p>
            <a:endParaRPr lang="en-US"/>
          </a:p>
        </p:txBody>
      </p:sp>
      <p:pic>
        <p:nvPicPr>
          <p:cNvPr id="1026" name="Picture 2"/>
          <p:cNvPicPr>
            <a:picLocks noChangeAspect="1" noChangeArrowheads="1"/>
          </p:cNvPicPr>
          <p:nvPr/>
        </p:nvPicPr>
        <p:blipFill>
          <a:blip r:embed="rId3" cstate="print"/>
          <a:srcRect/>
          <a:stretch>
            <a:fillRect/>
          </a:stretch>
        </p:blipFill>
        <p:spPr bwMode="auto">
          <a:xfrm>
            <a:off x="1968539" y="2028772"/>
            <a:ext cx="8153401" cy="1959796"/>
          </a:xfrm>
          <a:prstGeom prst="rect">
            <a:avLst/>
          </a:prstGeom>
          <a:noFill/>
          <a:ln w="9525">
            <a:noFill/>
            <a:miter lim="800000"/>
            <a:headEnd/>
            <a:tailEnd/>
          </a:ln>
        </p:spPr>
      </p:pic>
      <p:sp>
        <p:nvSpPr>
          <p:cNvPr id="7173" name="Line 14"/>
          <p:cNvSpPr>
            <a:spLocks noChangeShapeType="1"/>
          </p:cNvSpPr>
          <p:nvPr/>
        </p:nvSpPr>
        <p:spPr bwMode="auto">
          <a:xfrm flipH="1" flipV="1">
            <a:off x="3048000" y="4149278"/>
            <a:ext cx="633919" cy="359667"/>
          </a:xfrm>
          <a:prstGeom prst="line">
            <a:avLst/>
          </a:prstGeom>
          <a:noFill/>
          <a:ln w="38100">
            <a:solidFill>
              <a:srgbClr val="FF0000"/>
            </a:solidFill>
            <a:round/>
            <a:headEnd/>
            <a:tailEnd type="triangle" w="med" len="med"/>
          </a:ln>
        </p:spPr>
        <p:txBody>
          <a:bodyPr/>
          <a:lstStyle/>
          <a:p>
            <a:endParaRPr lang="en-US"/>
          </a:p>
        </p:txBody>
      </p:sp>
      <p:pic>
        <p:nvPicPr>
          <p:cNvPr id="8" name="Picture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999343" y="5713787"/>
            <a:ext cx="7678057" cy="747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02" name="Rectangle 2"/>
          <p:cNvSpPr>
            <a:spLocks noGrp="1" noChangeArrowheads="1"/>
          </p:cNvSpPr>
          <p:nvPr>
            <p:ph type="title"/>
          </p:nvPr>
        </p:nvSpPr>
        <p:spPr>
          <a:xfrm>
            <a:off x="2514600" y="466725"/>
            <a:ext cx="7162800" cy="1143000"/>
          </a:xfrm>
        </p:spPr>
        <p:txBody>
          <a:bodyPr/>
          <a:lstStyle/>
          <a:p>
            <a:pPr algn="ctr" eaLnBrk="1" hangingPunct="1">
              <a:defRPr/>
            </a:pPr>
            <a:r>
              <a:rPr lang="en-US" b="1" dirty="0">
                <a:solidFill>
                  <a:srgbClr val="FF3300"/>
                </a:solidFill>
                <a:effectLst>
                  <a:outerShdw blurRad="38100" dist="38100" dir="2700000" algn="tl">
                    <a:srgbClr val="000000"/>
                  </a:outerShdw>
                </a:effectLst>
              </a:rPr>
              <a:t> </a:t>
            </a:r>
            <a:r>
              <a:rPr lang="en-US" dirty="0"/>
              <a:t>AR 15-6 procedures</a:t>
            </a:r>
          </a:p>
        </p:txBody>
      </p:sp>
      <p:sp>
        <p:nvSpPr>
          <p:cNvPr id="8195" name="Rectangle 3"/>
          <p:cNvSpPr>
            <a:spLocks noGrp="1" noChangeArrowheads="1"/>
          </p:cNvSpPr>
          <p:nvPr>
            <p:ph idx="1"/>
          </p:nvPr>
        </p:nvSpPr>
        <p:spPr>
          <a:xfrm>
            <a:off x="1143000" y="2111375"/>
            <a:ext cx="9401175" cy="4746625"/>
          </a:xfrm>
        </p:spPr>
        <p:txBody>
          <a:bodyPr>
            <a:normAutofit lnSpcReduction="10000"/>
          </a:bodyPr>
          <a:lstStyle/>
          <a:p>
            <a:pPr eaLnBrk="1" hangingPunct="1">
              <a:lnSpc>
                <a:spcPct val="90000"/>
              </a:lnSpc>
            </a:pPr>
            <a:r>
              <a:rPr lang="en-US" sz="2400" dirty="0"/>
              <a:t>A Commander’s information tool to collect facts, make findings, and obtain recommendations</a:t>
            </a:r>
          </a:p>
          <a:p>
            <a:pPr eaLnBrk="1" hangingPunct="1">
              <a:lnSpc>
                <a:spcPct val="90000"/>
              </a:lnSpc>
            </a:pPr>
            <a:r>
              <a:rPr lang="en-US" sz="2400" dirty="0"/>
              <a:t>Three procedures</a:t>
            </a:r>
          </a:p>
          <a:p>
            <a:pPr lvl="1">
              <a:lnSpc>
                <a:spcPct val="90000"/>
              </a:lnSpc>
            </a:pPr>
            <a:r>
              <a:rPr lang="en-US" sz="2400" u="sng" dirty="0"/>
              <a:t>Preliminary Inquiry</a:t>
            </a:r>
          </a:p>
          <a:p>
            <a:pPr lvl="2">
              <a:lnSpc>
                <a:spcPct val="90000"/>
              </a:lnSpc>
            </a:pPr>
            <a:r>
              <a:rPr lang="en-US" sz="2400" dirty="0"/>
              <a:t>Assess the nature and size of a problem, identify witnesses, summarize initial statements and determine the necessity and scope of follow-up investigations.</a:t>
            </a:r>
          </a:p>
          <a:p>
            <a:pPr lvl="1">
              <a:lnSpc>
                <a:spcPct val="90000"/>
              </a:lnSpc>
            </a:pPr>
            <a:r>
              <a:rPr lang="en-US" sz="2400" u="sng" dirty="0"/>
              <a:t>Administrative Investigations</a:t>
            </a:r>
          </a:p>
          <a:p>
            <a:pPr lvl="2">
              <a:lnSpc>
                <a:spcPct val="90000"/>
              </a:lnSpc>
            </a:pPr>
            <a:r>
              <a:rPr lang="en-US" sz="2400" dirty="0"/>
              <a:t>Flexible, less time and resource intensive investigation than a Board of Officers.</a:t>
            </a:r>
          </a:p>
          <a:p>
            <a:pPr lvl="1" eaLnBrk="1" hangingPunct="1">
              <a:lnSpc>
                <a:spcPct val="90000"/>
              </a:lnSpc>
            </a:pPr>
            <a:r>
              <a:rPr lang="en-US" sz="2400" u="sng" dirty="0"/>
              <a:t>Board of Officers</a:t>
            </a:r>
          </a:p>
          <a:p>
            <a:pPr lvl="2" eaLnBrk="1" hangingPunct="1">
              <a:lnSpc>
                <a:spcPct val="90000"/>
              </a:lnSpc>
            </a:pPr>
            <a:r>
              <a:rPr lang="en-US" sz="2400" dirty="0"/>
              <a:t>More time intensive.  Respondent designated and provided substantial due process rights.</a:t>
            </a:r>
          </a:p>
          <a:p>
            <a:pPr marL="457200" lvl="1" indent="0">
              <a:buNone/>
            </a:pPr>
            <a:endParaRPr lang="en-US" dirty="0"/>
          </a:p>
          <a:p>
            <a:pPr eaLnBrk="1" hangingPunct="1">
              <a:lnSpc>
                <a:spcPct val="90000"/>
              </a:lnSpc>
            </a:pPr>
            <a:endParaRPr lang="en-US" sz="3600" dirty="0"/>
          </a:p>
        </p:txBody>
      </p:sp>
    </p:spTree>
    <p:extLst>
      <p:ext uri="{BB962C8B-B14F-4D97-AF65-F5344CB8AC3E}">
        <p14:creationId xmlns:p14="http://schemas.microsoft.com/office/powerpoint/2010/main" val="2830981928"/>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552700" y="609600"/>
            <a:ext cx="7086600" cy="1143000"/>
          </a:xfrm>
        </p:spPr>
        <p:txBody>
          <a:bodyPr>
            <a:noAutofit/>
          </a:bodyPr>
          <a:lstStyle/>
          <a:p>
            <a:pPr algn="ctr" eaLnBrk="1" hangingPunct="1"/>
            <a:r>
              <a:rPr lang="en-US" dirty="0"/>
              <a:t>Who May Convene: </a:t>
            </a:r>
            <a:br>
              <a:rPr lang="en-US" sz="4000" dirty="0"/>
            </a:br>
            <a:r>
              <a:rPr lang="en-US" sz="3200" dirty="0"/>
              <a:t>The Appointing Authority</a:t>
            </a:r>
          </a:p>
        </p:txBody>
      </p:sp>
      <p:sp>
        <p:nvSpPr>
          <p:cNvPr id="9219" name="Rectangle 3"/>
          <p:cNvSpPr>
            <a:spLocks noGrp="1" noChangeArrowheads="1"/>
          </p:cNvSpPr>
          <p:nvPr>
            <p:ph idx="1"/>
          </p:nvPr>
        </p:nvSpPr>
        <p:spPr>
          <a:xfrm>
            <a:off x="1905000" y="2133600"/>
            <a:ext cx="7893050" cy="3990975"/>
          </a:xfrm>
        </p:spPr>
        <p:txBody>
          <a:bodyPr>
            <a:normAutofit fontScale="92500" lnSpcReduction="10000"/>
          </a:bodyPr>
          <a:lstStyle/>
          <a:p>
            <a:pPr eaLnBrk="1" hangingPunct="1"/>
            <a:r>
              <a:rPr lang="en-US" sz="3500" u="sng" dirty="0"/>
              <a:t>Board of Officers</a:t>
            </a:r>
            <a:endParaRPr lang="en-US" sz="3500" b="1" u="sng" dirty="0"/>
          </a:p>
          <a:p>
            <a:pPr lvl="1" eaLnBrk="1" hangingPunct="1"/>
            <a:r>
              <a:rPr lang="en-US" sz="2800" dirty="0"/>
              <a:t>GCMCA/SPCMCA</a:t>
            </a:r>
          </a:p>
          <a:p>
            <a:pPr lvl="1" eaLnBrk="1" hangingPunct="1"/>
            <a:r>
              <a:rPr lang="en-US" sz="2800" dirty="0"/>
              <a:t>Any general/flag officer</a:t>
            </a:r>
          </a:p>
          <a:p>
            <a:pPr lvl="1" eaLnBrk="1" hangingPunct="1"/>
            <a:r>
              <a:rPr lang="en-US" sz="2800" dirty="0"/>
              <a:t>Any commander, deputy commander, or special, personal, or principal staff officer in the rank of colonel (lieutenant colonel if assigned to a slot authorized a colonel)</a:t>
            </a:r>
          </a:p>
          <a:p>
            <a:pPr lvl="1" eaLnBrk="1" hangingPunct="1"/>
            <a:r>
              <a:rPr lang="en-US" sz="2800" dirty="0"/>
              <a:t>GS-14 (or above) agency head or division chief</a:t>
            </a:r>
          </a:p>
          <a:p>
            <a:pPr lvl="1" eaLnBrk="1" hangingPunct="1"/>
            <a:r>
              <a:rPr lang="en-US" sz="2800" dirty="0"/>
              <a:t>Principal Deputies, Assistant Deputy Chiefs of Staff, and Assistant Secretaries of the Army at HQDA</a:t>
            </a:r>
          </a:p>
          <a:p>
            <a:pPr eaLnBrk="1" hangingPunct="1"/>
            <a:endParaRPr lang="en-US" sz="2400" dirty="0"/>
          </a:p>
          <a:p>
            <a:pPr eaLnBrk="1" hangingPunct="1"/>
            <a:endParaRPr lang="en-US" sz="2800" dirty="0"/>
          </a:p>
          <a:p>
            <a:pPr eaLnBrk="1" hangingPunct="1"/>
            <a:endParaRPr lang="en-US" sz="3600" dirty="0"/>
          </a:p>
        </p:txBody>
      </p:sp>
    </p:spTree>
    <p:extLst>
      <p:ext uri="{BB962C8B-B14F-4D97-AF65-F5344CB8AC3E}">
        <p14:creationId xmlns:p14="http://schemas.microsoft.com/office/powerpoint/2010/main" val="23989599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457200"/>
            <a:ext cx="9144000" cy="1143000"/>
          </a:xfrm>
        </p:spPr>
        <p:txBody>
          <a:bodyPr>
            <a:normAutofit/>
          </a:bodyPr>
          <a:lstStyle/>
          <a:p>
            <a:pPr algn="ctr"/>
            <a:r>
              <a:rPr lang="en-US" dirty="0"/>
              <a:t>Who May Convene: </a:t>
            </a:r>
            <a:br>
              <a:rPr lang="en-US" sz="5400" dirty="0"/>
            </a:br>
            <a:r>
              <a:rPr lang="en-US" dirty="0"/>
              <a:t>The Appointing Authority</a:t>
            </a:r>
          </a:p>
        </p:txBody>
      </p:sp>
      <p:sp>
        <p:nvSpPr>
          <p:cNvPr id="3" name="Content Placeholder 2"/>
          <p:cNvSpPr>
            <a:spLocks noGrp="1"/>
          </p:cNvSpPr>
          <p:nvPr>
            <p:ph idx="1"/>
          </p:nvPr>
        </p:nvSpPr>
        <p:spPr/>
        <p:txBody>
          <a:bodyPr/>
          <a:lstStyle/>
          <a:p>
            <a:r>
              <a:rPr lang="en-US" sz="3600" u="sng" dirty="0"/>
              <a:t>Administrative Investigations &amp; Preliminary Inquiries:</a:t>
            </a:r>
          </a:p>
          <a:p>
            <a:pPr lvl="1"/>
            <a:r>
              <a:rPr lang="en-US" sz="2600" dirty="0"/>
              <a:t>Anyone who can appoint a board of officers</a:t>
            </a:r>
          </a:p>
          <a:p>
            <a:pPr lvl="1"/>
            <a:r>
              <a:rPr lang="en-US" sz="2600" dirty="0"/>
              <a:t>Any commander </a:t>
            </a:r>
          </a:p>
          <a:p>
            <a:pPr lvl="1"/>
            <a:r>
              <a:rPr lang="en-US" sz="2600" dirty="0"/>
              <a:t>Special, personal, or principal staff officer or supervisor in the grade of major or above</a:t>
            </a:r>
          </a:p>
          <a:p>
            <a:endParaRPr lang="en-US" dirty="0"/>
          </a:p>
        </p:txBody>
      </p:sp>
    </p:spTree>
    <p:extLst>
      <p:ext uri="{BB962C8B-B14F-4D97-AF65-F5344CB8AC3E}">
        <p14:creationId xmlns:p14="http://schemas.microsoft.com/office/powerpoint/2010/main" val="227926858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8&quot; unique_id=&quot;10560&quot;&gt;&lt;/object&gt;&lt;object type=&quot;2&quot; unique_id=&quot;10561&quot;&gt;&lt;object type=&quot;3&quot; unique_id=&quot;10563&quot;&gt;&lt;property id=&quot;20148&quot; value=&quot;5&quot;/&gt;&lt;property id=&quot;20300&quot; value=&quot;Slide 3&quot;/&gt;&lt;property id=&quot;20307&quot; value=&quot;258&quot;/&gt;&lt;/object&gt;&lt;object type=&quot;3&quot; unique_id=&quot;10609&quot;&gt;&lt;property id=&quot;20148&quot; value=&quot;5&quot;/&gt;&lt;property id=&quot;20300&quot; value=&quot;Slide 34&quot;/&gt;&lt;property id=&quot;20307&quot; value=&quot;304&quot;/&gt;&lt;/object&gt;&lt;object type=&quot;3&quot; unique_id=&quot;11163&quot;&gt;&lt;property id=&quot;20148&quot; value=&quot;5&quot;/&gt;&lt;property id=&quot;20300&quot; value=&quot;Slide 1 - &amp;quot;Administrative Investigations&amp;quot;&quot;/&gt;&lt;property id=&quot;20307&quot; value=&quot;322&quot;/&gt;&lt;/object&gt;&lt;object type=&quot;3&quot; unique_id=&quot;13155&quot;&gt;&lt;property id=&quot;20148&quot; value=&quot;5&quot;/&gt;&lt;property id=&quot;20300&quot; value=&quot;Slide 2 - &amp;quot;Administrative Investigations&amp;quot;&quot;/&gt;&lt;property id=&quot;20307&quot; value=&quot;331&quot;/&gt;&lt;/object&gt;&lt;object type=&quot;3&quot; unique_id=&quot;13156&quot;&gt;&lt;property id=&quot;20148&quot; value=&quot;5&quot;/&gt;&lt;property id=&quot;20300&quot; value=&quot;Slide 4 - &amp;quot;Agenda/References&amp;quot;&quot;/&gt;&lt;property id=&quot;20307&quot; value=&quot;332&quot;/&gt;&lt;/object&gt;&lt;object type=&quot;3&quot; unique_id=&quot;13157&quot;&gt;&lt;property id=&quot;20148&quot; value=&quot;5&quot;/&gt;&lt;property id=&quot;20300&quot; value=&quot;Slide 5 - &amp;quot;Army Regulation 15-6&amp;quot;&quot;/&gt;&lt;property id=&quot;20307&quot; value=&quot;333&quot;/&gt;&lt;/object&gt;&lt;object type=&quot;3&quot; unique_id=&quot;13158&quot;&gt;&lt;property id=&quot;20148&quot; value=&quot;5&quot;/&gt;&lt;property id=&quot;20300&quot; value=&quot;Slide 6 - &amp;quot;“When Regulations Require It”&amp;quot;&quot;/&gt;&lt;property id=&quot;20307&quot; value=&quot;334&quot;/&gt;&lt;/object&gt;&lt;object type=&quot;3&quot; unique_id=&quot;13159&quot;&gt;&lt;property id=&quot;20148&quot; value=&quot;5&quot;/&gt;&lt;property id=&quot;20300&quot; value=&quot;Slide 7 - &amp;quot; AR 15-6 Investigation&amp;quot;&quot;/&gt;&lt;property id=&quot;20307&quot; value=&quot;335&quot;/&gt;&lt;/object&gt;&lt;object type=&quot;3&quot; unique_id=&quot;13160&quot;&gt;&lt;property id=&quot;20148&quot; value=&quot;5&quot;/&gt;&lt;property id=&quot;20300&quot; value=&quot;Slide 8 - &amp;quot;Who May Convene: &amp;#x0D;&amp;#x0A;The Appointing Authority&amp;quot;&quot;/&gt;&lt;property id=&quot;20307&quot; value=&quot;336&quot;/&gt;&lt;/object&gt;&lt;object type=&quot;3&quot; unique_id=&quot;13161&quot;&gt;&lt;property id=&quot;20148&quot; value=&quot;5&quot;/&gt;&lt;property id=&quot;20300&quot; value=&quot;Slide 9 - &amp;quot;Special Situations&amp;quot;&quot;/&gt;&lt;property id=&quot;20307&quot; value=&quot;337&quot;/&gt;&lt;/object&gt;&lt;object type=&quot;3&quot; unique_id=&quot;13162&quot;&gt;&lt;property id=&quot;20148&quot; value=&quot;5&quot;/&gt;&lt;property id=&quot;20300&quot; value=&quot;Slide 10 - &amp;quot;Special Situations:&amp;#x0D;&amp;#x0A;Hostile Death&amp;quot;&quot;/&gt;&lt;property id=&quot;20307&quot; value=&quot;364&quot;/&gt;&lt;/object&gt;&lt;object type=&quot;3&quot; unique_id=&quot;13164&quot;&gt;&lt;property id=&quot;20148&quot; value=&quot;5&quot;/&gt;&lt;property id=&quot;20300&quot; value=&quot;Slide 12 - &amp;quot;Friendly Fire &amp;quot;&quot;/&gt;&lt;property id=&quot;20307&quot; value=&quot;361&quot;/&gt;&lt;/object&gt;&lt;object type=&quot;3&quot; unique_id=&quot;13165&quot;&gt;&lt;property id=&quot;20148&quot; value=&quot;5&quot;/&gt;&lt;property id=&quot;20300&quot; value=&quot;Slide 13 - &amp;quot;Friendly Fire Procedures&amp;quot;&quot;/&gt;&lt;property id=&quot;20307&quot; value=&quot;362&quot;/&gt;&lt;/object&gt;&lt;object type=&quot;3&quot; unique_id=&quot;13166&quot;&gt;&lt;property id=&quot;20148&quot; value=&quot;5&quot;/&gt;&lt;property id=&quot;20300&quot; value=&quot;Slide 14 - &amp;quot;Friendly Fire Procedures&amp;#x0D;&amp;#x0A;(continued)&amp;quot;&quot;/&gt;&lt;property id=&quot;20307&quot; value=&quot;363&quot;/&gt;&lt;/object&gt;&lt;object type=&quot;3&quot; unique_id=&quot;13167&quot;&gt;&lt;property id=&quot;20148&quot; value=&quot;5&quot;/&gt;&lt;property id=&quot;20300&quot; value=&quot;Slide 15 - &amp;quot;How to Appoint: &amp;#x0D;&amp;#x0A;The Appointment Memorandum&amp;quot;&quot;/&gt;&lt;property id=&quot;20307&quot; value=&quot;343&quot;/&gt;&lt;/object&gt;&lt;object type=&quot;3&quot; unique_id=&quot;13168&quot;&gt;&lt;property id=&quot;20148&quot; value=&quot;5&quot;/&gt;&lt;property id=&quot;20300&quot; value=&quot;Slide 16 - &amp;quot;Whom to Appoint: &amp;#x0D;&amp;#x0A;The AR 15-6 Investigating Officer&amp;quot;&quot;/&gt;&lt;property id=&quot;20307&quot; value=&quot;344&quot;/&gt;&lt;/object&gt;&lt;object type=&quot;3&quot; unique_id=&quot;13169&quot;&gt;&lt;property id=&quot;20148&quot; value=&quot;5&quot;/&gt;&lt;property id=&quot;20300&quot; value=&quot;Slide 17 - &amp;quot;Conducting the Investigation&amp;quot;&quot;/&gt;&lt;property id=&quot;20307&quot; value=&quot;345&quot;/&gt;&lt;/object&gt;&lt;object type=&quot;3&quot; unique_id=&quot;13170&quot;&gt;&lt;property id=&quot;20148&quot; value=&quot;5&quot;/&gt;&lt;property id=&quot;20300&quot; value=&quot;Slide 18 - &amp;quot;Concluding the Investigation&amp;quot;&quot;/&gt;&lt;property id=&quot;20307&quot; value=&quot;346&quot;/&gt;&lt;/object&gt;&lt;object type=&quot;3&quot; unique_id=&quot;13171&quot;&gt;&lt;property id=&quot;20148&quot; value=&quot;5&quot;/&gt;&lt;property id=&quot;20300&quot; value=&quot;Slide 19 - &amp;quot;Legal Review&amp;quot;&quot;/&gt;&lt;property id=&quot;20307&quot; value=&quot;347&quot;/&gt;&lt;/object&gt;&lt;object type=&quot;3&quot; unique_id=&quot;13172&quot;&gt;&lt;property id=&quot;20148&quot; value=&quot;5&quot;/&gt;&lt;property id=&quot;20300&quot; value=&quot;Slide 20 - &amp;quot;Appointing/Approving Authority Action &amp;quot;&quot;/&gt;&lt;property id=&quot;20307&quot; value=&quot;348&quot;/&gt;&lt;/object&gt;&lt;object type=&quot;3&quot; unique_id=&quot;13173&quot;&gt;&lt;property id=&quot;20148&quot; value=&quot;5&quot;/&gt;&lt;property id=&quot;20300&quot; value=&quot;Slide 21 - &amp;quot;AR 385-10 Safety Accident Investigations&amp;quot;&quot;/&gt;&lt;property id=&quot;20307&quot; value=&quot;349&quot;/&gt;&lt;/object&gt;&lt;object type=&quot;3&quot; unique_id=&quot;13174&quot;&gt;&lt;property id=&quot;20148&quot; value=&quot;5&quot;/&gt;&lt;property id=&quot;20300&quot; value=&quot;Slide 22 - &amp;quot;Classes of Accidents&amp;quot;&quot;/&gt;&lt;property id=&quot;20307&quot; value=&quot;350&quot;/&gt;&lt;/object&gt;&lt;object type=&quot;3&quot; unique_id=&quot;13175&quot;&gt;&lt;property id=&quot;20148&quot; value=&quot;5&quot;/&gt;&lt;property id=&quot;20300&quot; value=&quot;Slide 23 - &amp;quot;Accident Investigations&amp;quot;&quot;/&gt;&lt;property id=&quot;20307&quot; value=&quot;351&quot;/&gt;&lt;/object&gt;&lt;object type=&quot;3&quot; unique_id=&quot;13176&quot;&gt;&lt;property id=&quot;20148&quot; value=&quot;5&quot;/&gt;&lt;property id=&quot;20300&quot; value=&quot;Slide 24 - &amp;quot;Legal Accident Investigations&amp;quot;&quot;/&gt;&lt;property id=&quot;20307&quot; value=&quot;352&quot;/&gt;&lt;/object&gt;&lt;object type=&quot;3&quot; unique_id=&quot;13177&quot;&gt;&lt;property id=&quot;20148&quot; value=&quot;5&quot;/&gt;&lt;property id=&quot;20300&quot; value=&quot;Slide 25 - &amp;quot;Priority and Sharing&amp;quot;&quot;/&gt;&lt;property id=&quot;20307&quot; value=&quot;353&quot;/&gt;&lt;/object&gt;&lt;object type=&quot;3&quot; unique_id=&quot;13178&quot;&gt;&lt;property id=&quot;20148&quot; value=&quot;5&quot;/&gt;&lt;property id=&quot;20300&quot; value=&quot;Slide 27 - &amp;quot;AR 600-8-4 Line of Duty Determination/Investigation&amp;quot;&quot;/&gt;&lt;property id=&quot;20307&quot; value=&quot;354&quot;/&gt;&lt;/object&gt;&lt;object type=&quot;3&quot; unique_id=&quot;13179&quot;&gt;&lt;property id=&quot;20148&quot; value=&quot;5&quot;/&gt;&lt;property id=&quot;20300&quot; value=&quot;Slide 28 - &amp;quot;Three Possible Outcomes&amp;#x0D;&amp;#x0A;(and consequences)&amp;quot;&quot;/&gt;&lt;property id=&quot;20307&quot; value=&quot;355&quot;/&gt;&lt;/object&gt;&lt;object type=&quot;3&quot; unique_id=&quot;13180&quot;&gt;&lt;property id=&quot;20148&quot; value=&quot;5&quot;/&gt;&lt;property id=&quot;20300&quot; value=&quot;Slide 29 - &amp;quot;Line of Duty Analysis&amp;quot;&quot;/&gt;&lt;property id=&quot;20307&quot; value=&quot;356&quot;/&gt;&lt;/object&gt;&lt;object type=&quot;3&quot; unique_id=&quot;13181&quot;&gt;&lt;property id=&quot;20148&quot; value=&quot;5&quot;/&gt;&lt;property id=&quot;20300&quot; value=&quot;Slide 30 - &amp;quot;Presumptions&amp;quot;&quot;/&gt;&lt;property id=&quot;20307&quot; value=&quot;357&quot;/&gt;&lt;/object&gt;&lt;object type=&quot;3&quot; unique_id=&quot;13182&quot;&gt;&lt;property id=&quot;20148&quot; value=&quot;5&quot;/&gt;&lt;property id=&quot;20300&quot; value=&quot;Slide 31 - &amp;quot;Informal Investigation&amp;quot;&quot;/&gt;&lt;property id=&quot;20307&quot; value=&quot;358&quot;/&gt;&lt;/object&gt;&lt;object type=&quot;3&quot; unique_id=&quot;13183&quot;&gt;&lt;property id=&quot;20148&quot; value=&quot;5&quot;/&gt;&lt;property id=&quot;20300&quot; value=&quot;Slide 32 - &amp;quot;Formal Investigation&amp;quot;&quot;/&gt;&lt;property id=&quot;20307&quot; value=&quot;359&quot;/&gt;&lt;/object&gt;&lt;object type=&quot;3&quot; unique_id=&quot;13184&quot;&gt;&lt;property id=&quot;20148&quot; value=&quot;5&quot;/&gt;&lt;property id=&quot;20300&quot; value=&quot;Slide 33 - &amp;quot;Formal Investigation (cont.)&amp;quot;&quot;/&gt;&lt;property id=&quot;20307&quot; value=&quot;360&quot;/&gt;&lt;/object&gt;&lt;object type=&quot;3&quot; unique_id=&quot;13583&quot;&gt;&lt;property id=&quot;20148&quot; value=&quot;5&quot;/&gt;&lt;property id=&quot;20300&quot; value=&quot;Slide 26 - &amp;quot;Army Regulation 638-34&amp;#x0D;&amp;#x0A;Family Brief&amp;quot;&quot;/&gt;&lt;property id=&quot;20307&quot; value=&quot;365&quot;/&gt;&lt;/object&gt;&lt;object type=&quot;3&quot; unique_id=&quot;15149&quot;&gt;&lt;property id=&quot;20148&quot; value=&quot;5&quot;/&gt;&lt;property id=&quot;20300&quot; value=&quot;Slide 11 - &amp;quot;Special Situations:&amp;#x0D;&amp;#x0A;Suicide&amp;quot;&quot;/&gt;&lt;property id=&quot;20307&quot; value=&quot;366&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PowerPoint" ma:contentTypeID="0x010100932A02711E8B394C9FB0EB73B60A78BD" ma:contentTypeVersion="5" ma:contentTypeDescription="Create a new PowerPoint." ma:contentTypeScope="" ma:versionID="041ff44d6e9cb9a04a9e54ab41558e5a">
  <xsd:schema xmlns:xsd="http://www.w3.org/2001/XMLSchema" xmlns:p="http://schemas.microsoft.com/office/2006/metadata/properties" xmlns:ns2="bfc0eaa3-de91-41db-ab70-a1befecdd27d" targetNamespace="http://schemas.microsoft.com/office/2006/metadata/properties" ma:root="true" ma:fieldsID="42482a24a09144bb0127bf4610b962eb" ns2:_="">
    <xsd:import namespace="bfc0eaa3-de91-41db-ab70-a1befecdd27d"/>
    <xsd:element name="properties">
      <xsd:complexType>
        <xsd:sequence>
          <xsd:element name="documentManagement">
            <xsd:complexType>
              <xsd:all>
                <xsd:element ref="ns2:Approval_x0020_Status" minOccurs="0"/>
              </xsd:all>
            </xsd:complexType>
          </xsd:element>
        </xsd:sequence>
      </xsd:complexType>
    </xsd:element>
  </xsd:schema>
  <xsd:schema xmlns:xsd="http://www.w3.org/2001/XMLSchema" xmlns:dms="http://schemas.microsoft.com/office/2006/documentManagement/types" targetNamespace="bfc0eaa3-de91-41db-ab70-a1befecdd27d" elementFormDefault="qualified">
    <xsd:import namespace="http://schemas.microsoft.com/office/2006/documentManagement/types"/>
    <xsd:element name="Approval_x0020_Status" ma:index="8" nillable="true" ma:displayName="Approval Status" ma:list="{b9c6d69c-2220-4a4d-85d5-93ad1027418d}" ma:internalName="Approval_x0020_Status" ma:showField="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documentManagement>
    <Approval_x0020_Status xmlns="bfc0eaa3-de91-41db-ab70-a1befecdd27d" xsi:nil="true"/>
  </documentManagement>
</p:properties>
</file>

<file path=customXml/itemProps1.xml><?xml version="1.0" encoding="utf-8"?>
<ds:datastoreItem xmlns:ds="http://schemas.openxmlformats.org/officeDocument/2006/customXml" ds:itemID="{C007D4E3-3B84-4964-9786-C26ACBFE1935}">
  <ds:schemaRefs>
    <ds:schemaRef ds:uri="http://schemas.microsoft.com/office/2006/metadata/longProperties"/>
  </ds:schemaRefs>
</ds:datastoreItem>
</file>

<file path=customXml/itemProps2.xml><?xml version="1.0" encoding="utf-8"?>
<ds:datastoreItem xmlns:ds="http://schemas.openxmlformats.org/officeDocument/2006/customXml" ds:itemID="{7DC880FC-E17C-438E-A789-5FFB84928A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c0eaa3-de91-41db-ab70-a1befecdd27d"/>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E7F616D2-F868-4D5E-BAA8-B1A5D7F47CB8}">
  <ds:schemaRefs>
    <ds:schemaRef ds:uri="http://schemas.microsoft.com/sharepoint/v3/contenttype/forms"/>
  </ds:schemaRefs>
</ds:datastoreItem>
</file>

<file path=customXml/itemProps4.xml><?xml version="1.0" encoding="utf-8"?>
<ds:datastoreItem xmlns:ds="http://schemas.openxmlformats.org/officeDocument/2006/customXml" ds:itemID="{1EF3DB2A-43D6-4A8A-8607-78E6EFD2FCE3}">
  <ds:schemaRefs>
    <ds:schemaRef ds:uri="http://purl.org/dc/elements/1.1/"/>
    <ds:schemaRef ds:uri="http://schemas.microsoft.com/office/2006/metadata/properties"/>
    <ds:schemaRef ds:uri="http://schemas.microsoft.com/office/2006/documentManagement/types"/>
    <ds:schemaRef ds:uri="http://purl.org/dc/terms/"/>
    <ds:schemaRef ds:uri="bfc0eaa3-de91-41db-ab70-a1befecdd27d"/>
    <ds:schemaRef ds:uri="http://purl.org/dc/dcmitype/"/>
    <ds:schemaRef ds:uri="http://schemas.openxmlformats.org/package/2006/metadata/core-properties"/>
    <ds:schemaRef ds:uri="http://www.w3.org/XML/1998/namespace"/>
  </ds:schemaRefs>
</ds:datastoreItem>
</file>

<file path=docMetadata/LabelInfo.xml><?xml version="1.0" encoding="utf-8"?>
<clbl:labelList xmlns:clbl="http://schemas.microsoft.com/office/2020/mipLabelMetadata">
  <clbl:label id="{fae6d70f-954b-4811-92b6-0530d6f84c43}" enabled="0" method="" siteId="{fae6d70f-954b-4811-92b6-0530d6f84c43}" removed="1"/>
</clbl:labelList>
</file>

<file path=docProps/app.xml><?xml version="1.0" encoding="utf-8"?>
<Properties xmlns="http://schemas.openxmlformats.org/officeDocument/2006/extended-properties" xmlns:vt="http://schemas.openxmlformats.org/officeDocument/2006/docPropsVTypes">
  <Template>Banded</Template>
  <TotalTime>16716</TotalTime>
  <Words>5966</Words>
  <Application>Microsoft Office PowerPoint</Application>
  <PresentationFormat>Widescreen</PresentationFormat>
  <Paragraphs>315</Paragraphs>
  <Slides>20</Slides>
  <Notes>20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Corbel</vt:lpstr>
      <vt:lpstr>Wingdings</vt:lpstr>
      <vt:lpstr>Banded</vt:lpstr>
      <vt:lpstr>Army STANDARD TRAINING PACKAGE </vt:lpstr>
      <vt:lpstr>AR 15-6, Administrative Investigations</vt:lpstr>
      <vt:lpstr>Administrative Investigations</vt:lpstr>
      <vt:lpstr>Agenda/References</vt:lpstr>
      <vt:lpstr>Army Regulation 15-6</vt:lpstr>
      <vt:lpstr>“When Regulations Require It”</vt:lpstr>
      <vt:lpstr> AR 15-6 procedures</vt:lpstr>
      <vt:lpstr>Who May Convene:  The Appointing Authority</vt:lpstr>
      <vt:lpstr>Who May Convene:  The Appointing Authority</vt:lpstr>
      <vt:lpstr>How to Appoint:  The Appointment Memorandum</vt:lpstr>
      <vt:lpstr>Whom to Appoint:  The AR 15-6 Investigating Officer</vt:lpstr>
      <vt:lpstr>Conducting the Investigation</vt:lpstr>
      <vt:lpstr>Concluding the Investigation</vt:lpstr>
      <vt:lpstr>Legal Review</vt:lpstr>
      <vt:lpstr>Appointing/Approving Authority Action </vt:lpstr>
      <vt:lpstr>Additional administrative considerations</vt:lpstr>
      <vt:lpstr>Flags</vt:lpstr>
      <vt:lpstr>Follow-on Actions</vt:lpstr>
      <vt:lpstr>Referral of Adverse Information</vt:lpstr>
      <vt:lpstr>Questions?</vt:lpstr>
    </vt:vector>
  </TitlesOfParts>
  <Company>HQDA, US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Command Investigations</dc:title>
  <dc:creator>Shelly Mullins</dc:creator>
  <cp:lastModifiedBy>Wyatt, Matthew G (Matt) MAJ USARMY HQDA TJAGLCS (USA)</cp:lastModifiedBy>
  <cp:revision>457</cp:revision>
  <cp:lastPrinted>2017-09-28T19:28:15Z</cp:lastPrinted>
  <dcterms:created xsi:type="dcterms:W3CDTF">2007-04-19T19:59:53Z</dcterms:created>
  <dcterms:modified xsi:type="dcterms:W3CDTF">2025-01-22T14:37:00Z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isplay_urn:schemas-microsoft-com:office:office#Editor">
    <vt:lpwstr>Gonzalez, Humberto J CTR US USA</vt:lpwstr>
  </property>
  <property fmtid="{D5CDD505-2E9C-101B-9397-08002B2CF9AE}" pid="3" name="xd_Signature">
    <vt:lpwstr/>
  </property>
  <property fmtid="{D5CDD505-2E9C-101B-9397-08002B2CF9AE}" pid="4" name="TemplateUrl">
    <vt:lpwstr/>
  </property>
  <property fmtid="{D5CDD505-2E9C-101B-9397-08002B2CF9AE}" pid="5" name="display_urn:schemas-microsoft-com:office:office#Author">
    <vt:lpwstr>Gonzalez, Humberto J CTR US USA</vt:lpwstr>
  </property>
  <property fmtid="{D5CDD505-2E9C-101B-9397-08002B2CF9AE}" pid="6" name="xd_ProgID">
    <vt:lpwstr/>
  </property>
  <property fmtid="{D5CDD505-2E9C-101B-9397-08002B2CF9AE}" pid="7" name="ContentTypeId">
    <vt:lpwstr>0x010100932A02711E8B394C9FB0EB73B60A78BD</vt:lpwstr>
  </property>
</Properties>
</file>